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82" r:id="rId1"/>
  </p:sldMasterIdLst>
  <p:sldIdLst>
    <p:sldId id="256" r:id="rId2"/>
    <p:sldId id="295" r:id="rId3"/>
    <p:sldId id="260" r:id="rId4"/>
    <p:sldId id="268" r:id="rId5"/>
    <p:sldId id="273" r:id="rId6"/>
    <p:sldId id="269" r:id="rId7"/>
    <p:sldId id="270" r:id="rId8"/>
    <p:sldId id="271" r:id="rId9"/>
    <p:sldId id="272" r:id="rId10"/>
    <p:sldId id="261" r:id="rId11"/>
    <p:sldId id="274" r:id="rId12"/>
    <p:sldId id="276" r:id="rId13"/>
    <p:sldId id="277" r:id="rId14"/>
    <p:sldId id="275" r:id="rId15"/>
    <p:sldId id="288" r:id="rId16"/>
    <p:sldId id="299" r:id="rId17"/>
    <p:sldId id="297" r:id="rId18"/>
    <p:sldId id="298" r:id="rId19"/>
    <p:sldId id="296" r:id="rId20"/>
    <p:sldId id="300" r:id="rId21"/>
    <p:sldId id="267" r:id="rId22"/>
    <p:sldId id="278" r:id="rId23"/>
    <p:sldId id="291" r:id="rId24"/>
    <p:sldId id="292" r:id="rId25"/>
    <p:sldId id="301" r:id="rId26"/>
    <p:sldId id="302" r:id="rId27"/>
    <p:sldId id="303" r:id="rId28"/>
    <p:sldId id="293" r:id="rId29"/>
    <p:sldId id="304" r:id="rId30"/>
    <p:sldId id="305" r:id="rId31"/>
    <p:sldId id="306" r:id="rId32"/>
    <p:sldId id="307" r:id="rId33"/>
    <p:sldId id="308" r:id="rId34"/>
    <p:sldId id="263" r:id="rId35"/>
    <p:sldId id="279" r:id="rId36"/>
    <p:sldId id="280" r:id="rId37"/>
    <p:sldId id="265" r:id="rId38"/>
    <p:sldId id="284" r:id="rId39"/>
    <p:sldId id="285" r:id="rId40"/>
    <p:sldId id="294" r:id="rId41"/>
    <p:sldId id="264" r:id="rId42"/>
    <p:sldId id="282" r:id="rId43"/>
    <p:sldId id="283" r:id="rId44"/>
    <p:sldId id="281" r:id="rId45"/>
    <p:sldId id="287" r:id="rId4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2B2B3C-FB66-12B0-E10A-321EA879720D}" v="65" dt="2022-06-10T23:06:56.797"/>
    <p1510:client id="{5EEBF66E-AF3D-1A9C-51DF-94DB4B5E36C3}" v="1972" dt="2022-06-11T18:53:27.525"/>
    <p1510:client id="{DA14FF03-F466-43C0-B2F3-627E2070B5C4}" v="55" dt="2022-06-10T22:56:41.8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0" autoAdjust="0"/>
    <p:restoredTop sz="94660"/>
  </p:normalViewPr>
  <p:slideViewPr>
    <p:cSldViewPr snapToGrid="0">
      <p:cViewPr varScale="1">
        <p:scale>
          <a:sx n="73" d="100"/>
          <a:sy n="73" d="100"/>
        </p:scale>
        <p:origin x="72"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dirty="0"/>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08B9EBBA-996F-894A-B54A-D6246ED52CEA}" type="datetimeFigureOut">
              <a:rPr lang="en-US" dirty="0"/>
              <a:pPr/>
              <a:t>6/11/2022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301256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dirty="0"/>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6/11/2022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4142024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dirty="0"/>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dirty="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6/11/2022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94869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dirty="0"/>
              <a:t>Click to edit Master title style</a:t>
            </a:r>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dirty="0"/>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6/11/2022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529933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6C52C72-DE31-F449-A4ED-4C594FD91407}" type="datetimeFigureOut">
              <a:rPr lang="en-US" dirty="0"/>
              <a:pPr/>
              <a:t>6/11/2022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236709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D62726E-379B-B349-9EED-81ED093FA806}" type="datetimeFigureOut">
              <a:rPr lang="en-US" dirty="0"/>
              <a:pPr/>
              <a:t>6/11/2022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154424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dirty="0"/>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B3A1323-8D79-1946-B0D7-40001CF92E9D}" type="datetimeFigureOut">
              <a:rPr lang="en-US" dirty="0"/>
              <a:pPr/>
              <a:t>6/11/2022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287425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dirty="0"/>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6/11/2022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129399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7302355-E14B-8545-A8F8-0FE83CC9D524}" type="datetimeFigureOut">
              <a:rPr lang="en-US" dirty="0"/>
              <a:pPr/>
              <a:t>6/11/2022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573641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02640F58-564D-2B4F-AE67-E407BA4FCF45}" type="datetimeFigureOut">
              <a:rPr lang="en-US" dirty="0"/>
              <a:pPr/>
              <a:t>6/11/2022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425419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F13A34C8-038E-2045-AF43-DF7DBB8E0E9E}" type="datetimeFigureOut">
              <a:rPr lang="en-US" dirty="0"/>
              <a:pPr/>
              <a:t>6/11/2022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955248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6/11/2022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863817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6/11/2022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558090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dirty="0"/>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6/11/2022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102715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6/11/2022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536462716"/>
      </p:ext>
    </p:extLst>
  </p:cSld>
  <p:clrMap bg1="dk1" tx1="lt1" bg2="dk2" tx2="lt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 id="2147484194" r:id="rId12"/>
    <p:sldLayoutId id="2147484195" r:id="rId13"/>
    <p:sldLayoutId id="2147484196"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ocumenter.getpostman.com/view/19205685/UyxqB3Vi" TargetMode="Externa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810002" y="639097"/>
            <a:ext cx="4961534" cy="3781101"/>
          </a:xfrm>
        </p:spPr>
        <p:txBody>
          <a:bodyPr>
            <a:normAutofit/>
          </a:bodyPr>
          <a:lstStyle/>
          <a:p>
            <a:r>
              <a:rPr lang="es-ES">
                <a:cs typeface="Calibri Light"/>
              </a:rPr>
              <a:t>Trabajo de final de grado</a:t>
            </a:r>
            <a:endParaRPr lang="es-ES"/>
          </a:p>
        </p:txBody>
      </p:sp>
      <p:sp>
        <p:nvSpPr>
          <p:cNvPr id="58" name="Freeform: Shape 59">
            <a:extLst>
              <a:ext uri="{FF2B5EF4-FFF2-40B4-BE49-F238E27FC236}">
                <a16:creationId xmlns:a16="http://schemas.microsoft.com/office/drawing/2014/main" id="{B8C5E8AB-9755-4F92-B14D-88791F4FC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896681"/>
            <a:ext cx="12188952" cy="1961319"/>
          </a:xfrm>
          <a:custGeom>
            <a:avLst/>
            <a:gdLst>
              <a:gd name="connsiteX0" fmla="*/ 0 w 12188952"/>
              <a:gd name="connsiteY0" fmla="*/ 0 h 1961319"/>
              <a:gd name="connsiteX1" fmla="*/ 1996017 w 12188952"/>
              <a:gd name="connsiteY1" fmla="*/ 0 h 1961319"/>
              <a:gd name="connsiteX2" fmla="*/ 2377017 w 12188952"/>
              <a:gd name="connsiteY2" fmla="*/ 263783 h 1961319"/>
              <a:gd name="connsiteX3" fmla="*/ 2385484 w 12188952"/>
              <a:gd name="connsiteY3" fmla="*/ 266713 h 1961319"/>
              <a:gd name="connsiteX4" fmla="*/ 2398184 w 12188952"/>
              <a:gd name="connsiteY4" fmla="*/ 271110 h 1961319"/>
              <a:gd name="connsiteX5" fmla="*/ 2410883 w 12188952"/>
              <a:gd name="connsiteY5" fmla="*/ 275506 h 1961319"/>
              <a:gd name="connsiteX6" fmla="*/ 2421467 w 12188952"/>
              <a:gd name="connsiteY6" fmla="*/ 275506 h 1961319"/>
              <a:gd name="connsiteX7" fmla="*/ 2434167 w 12188952"/>
              <a:gd name="connsiteY7" fmla="*/ 275506 h 1961319"/>
              <a:gd name="connsiteX8" fmla="*/ 2444750 w 12188952"/>
              <a:gd name="connsiteY8" fmla="*/ 271110 h 1961319"/>
              <a:gd name="connsiteX9" fmla="*/ 2457450 w 12188952"/>
              <a:gd name="connsiteY9" fmla="*/ 266713 h 1961319"/>
              <a:gd name="connsiteX10" fmla="*/ 2465917 w 12188952"/>
              <a:gd name="connsiteY10" fmla="*/ 263783 h 1961319"/>
              <a:gd name="connsiteX11" fmla="*/ 2846917 w 12188952"/>
              <a:gd name="connsiteY11" fmla="*/ 0 h 1961319"/>
              <a:gd name="connsiteX12" fmla="*/ 12188952 w 12188952"/>
              <a:gd name="connsiteY12" fmla="*/ 0 h 1961319"/>
              <a:gd name="connsiteX13" fmla="*/ 12188952 w 12188952"/>
              <a:gd name="connsiteY13" fmla="*/ 1264506 h 1961319"/>
              <a:gd name="connsiteX14" fmla="*/ 12188952 w 12188952"/>
              <a:gd name="connsiteY14" fmla="*/ 1917775 h 1961319"/>
              <a:gd name="connsiteX15" fmla="*/ 12188952 w 12188952"/>
              <a:gd name="connsiteY15" fmla="*/ 1961319 h 1961319"/>
              <a:gd name="connsiteX16" fmla="*/ 0 w 12188952"/>
              <a:gd name="connsiteY16" fmla="*/ 1961319 h 1961319"/>
              <a:gd name="connsiteX17" fmla="*/ 0 w 12188952"/>
              <a:gd name="connsiteY17" fmla="*/ 1917775 h 1961319"/>
              <a:gd name="connsiteX18" fmla="*/ 0 w 12188952"/>
              <a:gd name="connsiteY18" fmla="*/ 1264506 h 196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88952" h="1961319">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88952" y="0"/>
                </a:lnTo>
                <a:lnTo>
                  <a:pt x="12188952" y="1264506"/>
                </a:lnTo>
                <a:lnTo>
                  <a:pt x="12188952" y="1917775"/>
                </a:lnTo>
                <a:lnTo>
                  <a:pt x="12188952" y="1961319"/>
                </a:lnTo>
                <a:lnTo>
                  <a:pt x="0" y="1961319"/>
                </a:lnTo>
                <a:lnTo>
                  <a:pt x="0" y="1917775"/>
                </a:lnTo>
                <a:lnTo>
                  <a:pt x="0" y="1264506"/>
                </a:lnTo>
                <a:close/>
              </a:path>
            </a:pathLst>
          </a:cu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ítulo 2"/>
          <p:cNvSpPr>
            <a:spLocks noGrp="1"/>
          </p:cNvSpPr>
          <p:nvPr>
            <p:ph type="subTitle" idx="1"/>
          </p:nvPr>
        </p:nvSpPr>
        <p:spPr>
          <a:xfrm>
            <a:off x="810001" y="5280847"/>
            <a:ext cx="4961535" cy="785656"/>
          </a:xfrm>
        </p:spPr>
        <p:txBody>
          <a:bodyPr vert="horz" lIns="91440" tIns="45720" rIns="91440" bIns="45720" rtlCol="0">
            <a:normAutofit/>
          </a:bodyPr>
          <a:lstStyle/>
          <a:p>
            <a:r>
              <a:rPr lang="es-ES">
                <a:solidFill>
                  <a:srgbClr val="FFFFFF"/>
                </a:solidFill>
                <a:cs typeface="Calibri"/>
              </a:rPr>
              <a:t>Título: Chat online con cliente web</a:t>
            </a:r>
          </a:p>
          <a:p>
            <a:r>
              <a:rPr lang="es-ES">
                <a:solidFill>
                  <a:srgbClr val="FFFFFF"/>
                </a:solidFill>
                <a:cs typeface="Calibri"/>
              </a:rPr>
              <a:t>Alumno: Dylan Hurtado López</a:t>
            </a:r>
          </a:p>
        </p:txBody>
      </p:sp>
      <p:sp>
        <p:nvSpPr>
          <p:cNvPr id="62" name="Rectangle 61">
            <a:extLst>
              <a:ext uri="{FF2B5EF4-FFF2-40B4-BE49-F238E27FC236}">
                <a16:creationId xmlns:a16="http://schemas.microsoft.com/office/drawing/2014/main" id="{54F2E435-6009-43BC-8A4B-89A894831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0916" y="0"/>
            <a:ext cx="609108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4" name="Rounded Rectangle 14">
            <a:extLst>
              <a:ext uri="{FF2B5EF4-FFF2-40B4-BE49-F238E27FC236}">
                <a16:creationId xmlns:a16="http://schemas.microsoft.com/office/drawing/2014/main" id="{4B9EE88D-53BD-40A5-BC4F-3ACBEFC12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6326" y="958640"/>
            <a:ext cx="4792210"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Imagen que contiene Logotipo&#10;&#10;Descripción generada automáticamente">
            <a:extLst>
              <a:ext uri="{FF2B5EF4-FFF2-40B4-BE49-F238E27FC236}">
                <a16:creationId xmlns:a16="http://schemas.microsoft.com/office/drawing/2014/main" id="{D15FF7BD-553A-44CA-11B6-FE08A4770745}"/>
              </a:ext>
            </a:extLst>
          </p:cNvPr>
          <p:cNvPicPr>
            <a:picLocks noChangeAspect="1"/>
          </p:cNvPicPr>
          <p:nvPr/>
        </p:nvPicPr>
        <p:blipFill>
          <a:blip r:embed="rId2"/>
          <a:stretch>
            <a:fillRect/>
          </a:stretch>
        </p:blipFill>
        <p:spPr>
          <a:xfrm>
            <a:off x="7068226" y="1392890"/>
            <a:ext cx="4174333" cy="4042511"/>
          </a:xfrm>
          <a:prstGeom prst="rect">
            <a:avLst/>
          </a:prstGeom>
        </p:spPr>
      </p:pic>
    </p:spTree>
    <p:extLst>
      <p:ext uri="{BB962C8B-B14F-4D97-AF65-F5344CB8AC3E}">
        <p14:creationId xmlns:p14="http://schemas.microsoft.com/office/powerpoint/2010/main" val="24062731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9D2E474-FD82-3A02-1BB1-A850B551F9EA}"/>
              </a:ext>
            </a:extLst>
          </p:cNvPr>
          <p:cNvSpPr>
            <a:spLocks noGrp="1"/>
          </p:cNvSpPr>
          <p:nvPr>
            <p:ph type="title"/>
          </p:nvPr>
        </p:nvSpPr>
        <p:spPr>
          <a:xfrm>
            <a:off x="1062891" y="-1566644"/>
            <a:ext cx="10261602" cy="3022257"/>
          </a:xfrm>
          <a:effectLst/>
        </p:spPr>
        <p:txBody>
          <a:bodyPr vert="horz" lIns="91440" tIns="45720" rIns="91440" bIns="45720" rtlCol="0" anchor="b">
            <a:normAutofit/>
          </a:bodyPr>
          <a:lstStyle/>
          <a:p>
            <a:pPr algn="ctr"/>
            <a:r>
              <a:rPr lang="en-US" sz="7200">
                <a:solidFill>
                  <a:schemeClr val="tx1"/>
                </a:solidFill>
              </a:rPr>
              <a:t>Fase de diseño</a:t>
            </a:r>
          </a:p>
        </p:txBody>
      </p:sp>
      <p:sp>
        <p:nvSpPr>
          <p:cNvPr id="15" name="Freeform: Shape 14">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7" name="Gráfico 7" descr="Paleta contorno">
            <a:extLst>
              <a:ext uri="{FF2B5EF4-FFF2-40B4-BE49-F238E27FC236}">
                <a16:creationId xmlns:a16="http://schemas.microsoft.com/office/drawing/2014/main" id="{5C206D30-87A9-D585-906C-7F1D7F7925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02723" y="1535723"/>
            <a:ext cx="3786553" cy="3786553"/>
          </a:xfrm>
          <a:prstGeom prst="rect">
            <a:avLst/>
          </a:prstGeom>
        </p:spPr>
      </p:pic>
    </p:spTree>
    <p:extLst>
      <p:ext uri="{BB962C8B-B14F-4D97-AF65-F5344CB8AC3E}">
        <p14:creationId xmlns:p14="http://schemas.microsoft.com/office/powerpoint/2010/main" val="28358712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11466056-4995-2EE8-971A-D17EDDD33937}"/>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a:t>Diagrama de clases</a:t>
            </a:r>
          </a:p>
        </p:txBody>
      </p:sp>
      <p:pic>
        <p:nvPicPr>
          <p:cNvPr id="4" name="Imagen 4" descr="Diagrama&#10;&#10;Descripción generada automáticamente">
            <a:extLst>
              <a:ext uri="{FF2B5EF4-FFF2-40B4-BE49-F238E27FC236}">
                <a16:creationId xmlns:a16="http://schemas.microsoft.com/office/drawing/2014/main" id="{E862C60D-6B30-B045-2E20-621BC24FC6AF}"/>
              </a:ext>
            </a:extLst>
          </p:cNvPr>
          <p:cNvPicPr>
            <a:picLocks noGrp="1" noChangeAspect="1"/>
          </p:cNvPicPr>
          <p:nvPr>
            <p:ph idx="1"/>
          </p:nvPr>
        </p:nvPicPr>
        <p:blipFill>
          <a:blip r:embed="rId3"/>
          <a:stretch>
            <a:fillRect/>
          </a:stretch>
        </p:blipFill>
        <p:spPr>
          <a:xfrm>
            <a:off x="5280472" y="1650037"/>
            <a:ext cx="6268062" cy="338475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735447379"/>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5178F1CC-2BCA-3C2A-8E40-55CF405A1886}"/>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a:t>Boceto de la interfaz</a:t>
            </a:r>
          </a:p>
        </p:txBody>
      </p:sp>
      <p:pic>
        <p:nvPicPr>
          <p:cNvPr id="4" name="Imagen 4">
            <a:extLst>
              <a:ext uri="{FF2B5EF4-FFF2-40B4-BE49-F238E27FC236}">
                <a16:creationId xmlns:a16="http://schemas.microsoft.com/office/drawing/2014/main" id="{7BA846FD-D3DB-6E65-F16C-6BEADA192B6C}"/>
              </a:ext>
            </a:extLst>
          </p:cNvPr>
          <p:cNvPicPr>
            <a:picLocks noGrp="1" noChangeAspect="1"/>
          </p:cNvPicPr>
          <p:nvPr>
            <p:ph idx="1"/>
          </p:nvPr>
        </p:nvPicPr>
        <p:blipFill>
          <a:blip r:embed="rId3"/>
          <a:stretch>
            <a:fillRect/>
          </a:stretch>
        </p:blipFill>
        <p:spPr>
          <a:xfrm>
            <a:off x="4948319" y="1931903"/>
            <a:ext cx="6942138" cy="329971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0061871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3D51D98-EB3A-5739-9287-753C9318AA16}"/>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a:t>La interfaz final</a:t>
            </a:r>
          </a:p>
        </p:txBody>
      </p:sp>
      <p:pic>
        <p:nvPicPr>
          <p:cNvPr id="7" name="Imagen 7">
            <a:extLst>
              <a:ext uri="{FF2B5EF4-FFF2-40B4-BE49-F238E27FC236}">
                <a16:creationId xmlns:a16="http://schemas.microsoft.com/office/drawing/2014/main" id="{2CC27F1D-DCAC-62C1-0C91-96646EC94FB5}"/>
              </a:ext>
            </a:extLst>
          </p:cNvPr>
          <p:cNvPicPr>
            <a:picLocks noGrp="1" noChangeAspect="1"/>
          </p:cNvPicPr>
          <p:nvPr>
            <p:ph idx="1"/>
          </p:nvPr>
        </p:nvPicPr>
        <p:blipFill>
          <a:blip r:embed="rId3"/>
          <a:stretch>
            <a:fillRect/>
          </a:stretch>
        </p:blipFill>
        <p:spPr>
          <a:xfrm>
            <a:off x="4899472" y="1366729"/>
            <a:ext cx="7137523" cy="383413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879010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DC32FBA-9732-5043-D48C-510D2A4178EA}"/>
              </a:ext>
            </a:extLst>
          </p:cNvPr>
          <p:cNvSpPr>
            <a:spLocks noGrp="1"/>
          </p:cNvSpPr>
          <p:nvPr>
            <p:ph type="title"/>
          </p:nvPr>
        </p:nvSpPr>
        <p:spPr>
          <a:xfrm>
            <a:off x="965199" y="885433"/>
            <a:ext cx="10261602" cy="3022257"/>
          </a:xfrm>
          <a:effectLst/>
        </p:spPr>
        <p:txBody>
          <a:bodyPr vert="horz" lIns="91440" tIns="45720" rIns="91440" bIns="45720" rtlCol="0" anchor="b">
            <a:normAutofit/>
          </a:bodyPr>
          <a:lstStyle/>
          <a:p>
            <a:pPr algn="ctr"/>
            <a:r>
              <a:rPr lang="en-US" sz="7200">
                <a:solidFill>
                  <a:schemeClr val="tx1"/>
                </a:solidFill>
              </a:rPr>
              <a:t>Proyecto con Node.Js</a:t>
            </a:r>
          </a:p>
        </p:txBody>
      </p:sp>
      <p:sp>
        <p:nvSpPr>
          <p:cNvPr id="12" name="Freeform: Shape 11">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578048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3EF562B8-EF51-644B-511C-771956E95374}"/>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a:t>Estructura del proyecto</a:t>
            </a:r>
          </a:p>
        </p:txBody>
      </p:sp>
      <p:pic>
        <p:nvPicPr>
          <p:cNvPr id="4" name="Imagen 4" descr="Captura de pantalla de un celular&#10;&#10;Descripción generada automáticamente">
            <a:extLst>
              <a:ext uri="{FF2B5EF4-FFF2-40B4-BE49-F238E27FC236}">
                <a16:creationId xmlns:a16="http://schemas.microsoft.com/office/drawing/2014/main" id="{AF2AFA08-5066-C282-F7A3-D798D7DF336F}"/>
              </a:ext>
            </a:extLst>
          </p:cNvPr>
          <p:cNvPicPr>
            <a:picLocks noGrp="1" noChangeAspect="1"/>
          </p:cNvPicPr>
          <p:nvPr>
            <p:ph idx="1"/>
          </p:nvPr>
        </p:nvPicPr>
        <p:blipFill>
          <a:blip r:embed="rId3"/>
          <a:stretch>
            <a:fillRect/>
          </a:stretch>
        </p:blipFill>
        <p:spPr>
          <a:xfrm>
            <a:off x="6786174" y="262465"/>
            <a:ext cx="3618121" cy="633574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5524948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99FB49DE-9474-0119-CD97-A57470CCBFCD}"/>
              </a:ext>
            </a:extLst>
          </p:cNvPr>
          <p:cNvSpPr>
            <a:spLocks noGrp="1"/>
          </p:cNvSpPr>
          <p:nvPr>
            <p:ph type="title"/>
          </p:nvPr>
        </p:nvSpPr>
        <p:spPr>
          <a:xfrm>
            <a:off x="451514" y="1800225"/>
            <a:ext cx="3541903" cy="4241136"/>
          </a:xfrm>
        </p:spPr>
        <p:txBody>
          <a:bodyPr vert="horz" lIns="91440" tIns="45720" rIns="91440" bIns="45720" rtlCol="0" anchor="t">
            <a:normAutofit/>
          </a:bodyPr>
          <a:lstStyle/>
          <a:p>
            <a:r>
              <a:rPr lang="es-ES" sz="4400" b="0" dirty="0">
                <a:ea typeface="+mj-lt"/>
                <a:cs typeface="+mj-lt"/>
              </a:rPr>
              <a:t>Algunas partes más importantes</a:t>
            </a:r>
            <a:endParaRPr lang="es-ES" b="0" dirty="0">
              <a:ea typeface="+mj-lt"/>
              <a:cs typeface="+mj-lt"/>
            </a:endParaRPr>
          </a:p>
        </p:txBody>
      </p:sp>
      <p:pic>
        <p:nvPicPr>
          <p:cNvPr id="4" name="Imagen 4" descr="Texto&#10;&#10;Descripción generada automáticamente">
            <a:extLst>
              <a:ext uri="{FF2B5EF4-FFF2-40B4-BE49-F238E27FC236}">
                <a16:creationId xmlns:a16="http://schemas.microsoft.com/office/drawing/2014/main" id="{EE9D165D-B7EA-6E24-2A66-11EDB856E93F}"/>
              </a:ext>
            </a:extLst>
          </p:cNvPr>
          <p:cNvPicPr>
            <a:picLocks noGrp="1" noChangeAspect="1"/>
          </p:cNvPicPr>
          <p:nvPr>
            <p:ph idx="1"/>
          </p:nvPr>
        </p:nvPicPr>
        <p:blipFill>
          <a:blip r:embed="rId3"/>
          <a:stretch>
            <a:fillRect/>
          </a:stretch>
        </p:blipFill>
        <p:spPr>
          <a:xfrm>
            <a:off x="6055739" y="399234"/>
            <a:ext cx="5127837" cy="607197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48648616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E48C860-9755-59CE-0ACE-4726F767E545}"/>
              </a:ext>
            </a:extLst>
          </p:cNvPr>
          <p:cNvSpPr>
            <a:spLocks noGrp="1"/>
          </p:cNvSpPr>
          <p:nvPr>
            <p:ph type="title"/>
          </p:nvPr>
        </p:nvSpPr>
        <p:spPr>
          <a:xfrm>
            <a:off x="451514" y="1800225"/>
            <a:ext cx="3620057" cy="4241136"/>
          </a:xfrm>
        </p:spPr>
        <p:txBody>
          <a:bodyPr vert="horz" lIns="91440" tIns="45720" rIns="91440" bIns="45720" rtlCol="0" anchor="t">
            <a:normAutofit/>
          </a:bodyPr>
          <a:lstStyle/>
          <a:p>
            <a:r>
              <a:rPr lang="es-ES" sz="4400" b="0" dirty="0">
                <a:ea typeface="+mj-lt"/>
                <a:cs typeface="+mj-lt"/>
              </a:rPr>
              <a:t>Algunas partes más importantes</a:t>
            </a:r>
            <a:endParaRPr lang="es-ES" b="0" dirty="0">
              <a:ea typeface="+mj-lt"/>
              <a:cs typeface="+mj-lt"/>
            </a:endParaRPr>
          </a:p>
        </p:txBody>
      </p:sp>
      <p:pic>
        <p:nvPicPr>
          <p:cNvPr id="5" name="Imagen 5" descr="Texto&#10;&#10;Descripción generada automáticamente">
            <a:extLst>
              <a:ext uri="{FF2B5EF4-FFF2-40B4-BE49-F238E27FC236}">
                <a16:creationId xmlns:a16="http://schemas.microsoft.com/office/drawing/2014/main" id="{EB11C2A3-7978-5A6A-28CE-6BAB8317D25D}"/>
              </a:ext>
            </a:extLst>
          </p:cNvPr>
          <p:cNvPicPr>
            <a:picLocks noGrp="1" noChangeAspect="1"/>
          </p:cNvPicPr>
          <p:nvPr>
            <p:ph idx="1"/>
          </p:nvPr>
        </p:nvPicPr>
        <p:blipFill>
          <a:blip r:embed="rId3"/>
          <a:stretch>
            <a:fillRect/>
          </a:stretch>
        </p:blipFill>
        <p:spPr>
          <a:xfrm>
            <a:off x="5789776" y="643465"/>
            <a:ext cx="5249454" cy="539789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470884963"/>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C913E743-F2D2-DCF2-97CA-30A536AF26EF}"/>
              </a:ext>
            </a:extLst>
          </p:cNvPr>
          <p:cNvSpPr>
            <a:spLocks noGrp="1"/>
          </p:cNvSpPr>
          <p:nvPr>
            <p:ph type="title"/>
          </p:nvPr>
        </p:nvSpPr>
        <p:spPr>
          <a:xfrm>
            <a:off x="451514" y="1800225"/>
            <a:ext cx="3620057" cy="4241136"/>
          </a:xfrm>
        </p:spPr>
        <p:txBody>
          <a:bodyPr vert="horz" lIns="91440" tIns="45720" rIns="91440" bIns="45720" rtlCol="0" anchor="t">
            <a:normAutofit/>
          </a:bodyPr>
          <a:lstStyle/>
          <a:p>
            <a:r>
              <a:rPr lang="es-ES" sz="4400" b="0" dirty="0">
                <a:ea typeface="+mj-lt"/>
                <a:cs typeface="+mj-lt"/>
              </a:rPr>
              <a:t>Algunas partes más importantes</a:t>
            </a:r>
            <a:endParaRPr lang="es-ES" b="0" dirty="0">
              <a:ea typeface="+mj-lt"/>
              <a:cs typeface="+mj-lt"/>
            </a:endParaRPr>
          </a:p>
        </p:txBody>
      </p:sp>
      <p:pic>
        <p:nvPicPr>
          <p:cNvPr id="5" name="Imagen 5" descr="Texto&#10;&#10;Descripción generada automáticamente">
            <a:extLst>
              <a:ext uri="{FF2B5EF4-FFF2-40B4-BE49-F238E27FC236}">
                <a16:creationId xmlns:a16="http://schemas.microsoft.com/office/drawing/2014/main" id="{36DEC3B0-3E8F-E074-9019-452EE9442E2C}"/>
              </a:ext>
            </a:extLst>
          </p:cNvPr>
          <p:cNvPicPr>
            <a:picLocks noGrp="1" noChangeAspect="1"/>
          </p:cNvPicPr>
          <p:nvPr>
            <p:ph idx="1"/>
          </p:nvPr>
        </p:nvPicPr>
        <p:blipFill>
          <a:blip r:embed="rId3"/>
          <a:stretch>
            <a:fillRect/>
          </a:stretch>
        </p:blipFill>
        <p:spPr>
          <a:xfrm>
            <a:off x="5280472" y="1667131"/>
            <a:ext cx="6268062" cy="3350564"/>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03272044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F6961D70-9FDE-9A01-9485-CCEFC4EE6F4E}"/>
              </a:ext>
            </a:extLst>
          </p:cNvPr>
          <p:cNvSpPr>
            <a:spLocks noGrp="1"/>
          </p:cNvSpPr>
          <p:nvPr>
            <p:ph type="title"/>
          </p:nvPr>
        </p:nvSpPr>
        <p:spPr>
          <a:xfrm>
            <a:off x="451514" y="1800225"/>
            <a:ext cx="3659134" cy="4241136"/>
          </a:xfrm>
        </p:spPr>
        <p:txBody>
          <a:bodyPr vert="horz" lIns="91440" tIns="45720" rIns="91440" bIns="45720" rtlCol="0" anchor="t">
            <a:normAutofit/>
          </a:bodyPr>
          <a:lstStyle/>
          <a:p>
            <a:r>
              <a:rPr lang="es-ES" sz="4400" b="0" dirty="0">
                <a:ea typeface="+mj-lt"/>
                <a:cs typeface="+mj-lt"/>
              </a:rPr>
              <a:t>Algunas partes más importantes</a:t>
            </a:r>
            <a:endParaRPr lang="es-ES" b="0" dirty="0"/>
          </a:p>
        </p:txBody>
      </p:sp>
      <p:pic>
        <p:nvPicPr>
          <p:cNvPr id="5" name="Imagen 7" descr="Texto&#10;&#10;Descripción generada automáticamente">
            <a:extLst>
              <a:ext uri="{FF2B5EF4-FFF2-40B4-BE49-F238E27FC236}">
                <a16:creationId xmlns:a16="http://schemas.microsoft.com/office/drawing/2014/main" id="{BC04066E-76EB-1737-0B8C-92FA644A8279}"/>
              </a:ext>
            </a:extLst>
          </p:cNvPr>
          <p:cNvPicPr>
            <a:picLocks noGrp="1" noChangeAspect="1"/>
          </p:cNvPicPr>
          <p:nvPr>
            <p:ph idx="1"/>
          </p:nvPr>
        </p:nvPicPr>
        <p:blipFill>
          <a:blip r:embed="rId3"/>
          <a:stretch>
            <a:fillRect/>
          </a:stretch>
        </p:blipFill>
        <p:spPr>
          <a:xfrm>
            <a:off x="5417053" y="643465"/>
            <a:ext cx="5994899" cy="539789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98949597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9187DB6D-991C-B4FE-787C-A085044950C5}"/>
              </a:ext>
            </a:extLst>
          </p:cNvPr>
          <p:cNvSpPr>
            <a:spLocks noGrp="1"/>
          </p:cNvSpPr>
          <p:nvPr>
            <p:ph idx="1"/>
          </p:nvPr>
        </p:nvSpPr>
        <p:spPr>
          <a:xfrm>
            <a:off x="6008068" y="978993"/>
            <a:ext cx="5365218" cy="4900014"/>
          </a:xfrm>
          <a:effectLst/>
        </p:spPr>
        <p:txBody>
          <a:bodyPr>
            <a:normAutofit/>
          </a:bodyPr>
          <a:lstStyle/>
          <a:p>
            <a:r>
              <a:rPr lang="es-ES" sz="2000">
                <a:ea typeface="+mn-lt"/>
                <a:cs typeface="+mn-lt"/>
              </a:rPr>
              <a:t>Aprender nuevas tecnologías orientadas al desarrollo web.</a:t>
            </a:r>
          </a:p>
          <a:p>
            <a:r>
              <a:rPr lang="es-ES" sz="2000">
                <a:ea typeface="+mn-lt"/>
                <a:cs typeface="+mn-lt"/>
              </a:rPr>
              <a:t>Desenvolverse en un territorio desconocido y salir victorioso. </a:t>
            </a:r>
          </a:p>
          <a:p>
            <a:r>
              <a:rPr lang="es-ES" sz="2000">
                <a:ea typeface="+mn-lt"/>
                <a:cs typeface="+mn-lt"/>
              </a:rPr>
              <a:t>Asentar los conocimientos aprendidos para un cercano futuro laboral</a:t>
            </a:r>
          </a:p>
          <a:p>
            <a:r>
              <a:rPr lang="es-ES" sz="2000">
                <a:ea typeface="+mn-lt"/>
                <a:cs typeface="+mn-lt"/>
              </a:rPr>
              <a:t>Tener un proyecto completo para que vean que me tomo mi trabajo en serio. </a:t>
            </a:r>
          </a:p>
          <a:p>
            <a:r>
              <a:rPr lang="es-ES" sz="2000">
                <a:ea typeface="+mn-lt"/>
                <a:cs typeface="+mn-lt"/>
              </a:rPr>
              <a:t>Volverme un desarrollador full-stack.</a:t>
            </a:r>
            <a:endParaRPr lang="es-ES" sz="2000"/>
          </a:p>
        </p:txBody>
      </p:sp>
      <p:pic>
        <p:nvPicPr>
          <p:cNvPr id="4" name="Gráfico 4" descr="Diana contorno">
            <a:extLst>
              <a:ext uri="{FF2B5EF4-FFF2-40B4-BE49-F238E27FC236}">
                <a16:creationId xmlns:a16="http://schemas.microsoft.com/office/drawing/2014/main" id="{829A2C16-43B5-C36B-4801-A34A650599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7643" y="2639646"/>
            <a:ext cx="2799862" cy="2799862"/>
          </a:xfrm>
          <a:prstGeom prst="rect">
            <a:avLst/>
          </a:prstGeom>
        </p:spPr>
      </p:pic>
      <p:sp>
        <p:nvSpPr>
          <p:cNvPr id="7" name="CuadroTexto 6">
            <a:extLst>
              <a:ext uri="{FF2B5EF4-FFF2-40B4-BE49-F238E27FC236}">
                <a16:creationId xmlns:a16="http://schemas.microsoft.com/office/drawing/2014/main" id="{2A166559-AA0E-FBB5-38BB-575900766E2B}"/>
              </a:ext>
            </a:extLst>
          </p:cNvPr>
          <p:cNvSpPr txBox="1"/>
          <p:nvPr/>
        </p:nvSpPr>
        <p:spPr>
          <a:xfrm>
            <a:off x="826477" y="1715478"/>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3600" b="1" dirty="0">
                <a:solidFill>
                  <a:schemeClr val="bg1"/>
                </a:solidFill>
              </a:rPr>
              <a:t>Objetivos</a:t>
            </a:r>
          </a:p>
        </p:txBody>
      </p:sp>
    </p:spTree>
    <p:extLst>
      <p:ext uri="{BB962C8B-B14F-4D97-AF65-F5344CB8AC3E}">
        <p14:creationId xmlns:p14="http://schemas.microsoft.com/office/powerpoint/2010/main" val="411372836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177EA5-CCBC-4154-9E44-90F687AC08DD}"/>
              </a:ext>
            </a:extLst>
          </p:cNvPr>
          <p:cNvSpPr>
            <a:spLocks noGrp="1"/>
          </p:cNvSpPr>
          <p:nvPr>
            <p:ph type="title"/>
          </p:nvPr>
        </p:nvSpPr>
        <p:spPr>
          <a:xfrm>
            <a:off x="810000" y="447188"/>
            <a:ext cx="10571998" cy="970450"/>
          </a:xfrm>
        </p:spPr>
        <p:txBody>
          <a:bodyPr>
            <a:normAutofit/>
          </a:bodyPr>
          <a:lstStyle/>
          <a:p>
            <a:r>
              <a:rPr lang="es-ES" b="0" dirty="0"/>
              <a:t>Algunas partes más importantes</a:t>
            </a:r>
          </a:p>
        </p:txBody>
      </p:sp>
      <p:pic>
        <p:nvPicPr>
          <p:cNvPr id="4" name="Imagen 4">
            <a:extLst>
              <a:ext uri="{FF2B5EF4-FFF2-40B4-BE49-F238E27FC236}">
                <a16:creationId xmlns:a16="http://schemas.microsoft.com/office/drawing/2014/main" id="{177AB9BC-90D8-ABC8-9EC9-43854AC02D3C}"/>
              </a:ext>
            </a:extLst>
          </p:cNvPr>
          <p:cNvPicPr>
            <a:picLocks noChangeAspect="1"/>
          </p:cNvPicPr>
          <p:nvPr/>
        </p:nvPicPr>
        <p:blipFill>
          <a:blip r:embed="rId2"/>
          <a:stretch>
            <a:fillRect/>
          </a:stretch>
        </p:blipFill>
        <p:spPr>
          <a:xfrm>
            <a:off x="764312" y="3429137"/>
            <a:ext cx="10663734" cy="1596141"/>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802769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F450D17-14CC-14DD-098C-485A59804885}"/>
              </a:ext>
            </a:extLst>
          </p:cNvPr>
          <p:cNvSpPr>
            <a:spLocks noGrp="1"/>
          </p:cNvSpPr>
          <p:nvPr>
            <p:ph type="title"/>
          </p:nvPr>
        </p:nvSpPr>
        <p:spPr>
          <a:xfrm>
            <a:off x="1072661" y="-1556875"/>
            <a:ext cx="10261602" cy="3022257"/>
          </a:xfrm>
          <a:effectLst/>
        </p:spPr>
        <p:txBody>
          <a:bodyPr vert="horz" lIns="91440" tIns="45720" rIns="91440" bIns="45720" rtlCol="0" anchor="b">
            <a:normAutofit/>
          </a:bodyPr>
          <a:lstStyle/>
          <a:p>
            <a:pPr algn="ctr"/>
            <a:r>
              <a:rPr lang="en-US" sz="7200">
                <a:solidFill>
                  <a:schemeClr val="tx1"/>
                </a:solidFill>
              </a:rPr>
              <a:t>Documentación</a:t>
            </a:r>
          </a:p>
        </p:txBody>
      </p:sp>
      <p:sp>
        <p:nvSpPr>
          <p:cNvPr id="12" name="Freeform: Shape 11">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5" name="CuadroTexto 4">
            <a:extLst>
              <a:ext uri="{FF2B5EF4-FFF2-40B4-BE49-F238E27FC236}">
                <a16:creationId xmlns:a16="http://schemas.microsoft.com/office/drawing/2014/main" id="{F231B04F-0908-6C6E-7968-0F1A24BB569D}"/>
              </a:ext>
            </a:extLst>
          </p:cNvPr>
          <p:cNvSpPr txBox="1"/>
          <p:nvPr/>
        </p:nvSpPr>
        <p:spPr>
          <a:xfrm>
            <a:off x="2448169" y="4636476"/>
            <a:ext cx="73054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ea typeface="+mn-lt"/>
                <a:cs typeface="+mn-lt"/>
                <a:hlinkClick r:id="rId2"/>
              </a:rPr>
              <a:t>https://documenter.getpostman.com/view/19205685/UyxqB3Vi</a:t>
            </a:r>
            <a:endParaRPr lang="es-ES" dirty="0"/>
          </a:p>
        </p:txBody>
      </p:sp>
      <p:pic>
        <p:nvPicPr>
          <p:cNvPr id="6" name="Gráfico 6" descr="Pluma contorno">
            <a:extLst>
              <a:ext uri="{FF2B5EF4-FFF2-40B4-BE49-F238E27FC236}">
                <a16:creationId xmlns:a16="http://schemas.microsoft.com/office/drawing/2014/main" id="{9F40F40C-D3C9-F873-3D36-CDD2193C9C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1186" y="1623647"/>
            <a:ext cx="2868245" cy="2858476"/>
          </a:xfrm>
          <a:prstGeom prst="rect">
            <a:avLst/>
          </a:prstGeom>
        </p:spPr>
      </p:pic>
    </p:spTree>
    <p:extLst>
      <p:ext uri="{BB962C8B-B14F-4D97-AF65-F5344CB8AC3E}">
        <p14:creationId xmlns:p14="http://schemas.microsoft.com/office/powerpoint/2010/main" val="28865283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628D53-05E3-2D47-2C96-7AD96CA05101}"/>
              </a:ext>
            </a:extLst>
          </p:cNvPr>
          <p:cNvSpPr>
            <a:spLocks noGrp="1"/>
          </p:cNvSpPr>
          <p:nvPr>
            <p:ph type="title"/>
          </p:nvPr>
        </p:nvSpPr>
        <p:spPr>
          <a:xfrm>
            <a:off x="965199" y="885433"/>
            <a:ext cx="10261602" cy="3022257"/>
          </a:xfrm>
          <a:effectLst/>
        </p:spPr>
        <p:txBody>
          <a:bodyPr vert="horz" lIns="91440" tIns="45720" rIns="91440" bIns="45720" rtlCol="0" anchor="b">
            <a:normAutofit/>
          </a:bodyPr>
          <a:lstStyle/>
          <a:p>
            <a:pPr algn="ctr"/>
            <a:r>
              <a:rPr lang="en-US" sz="7200">
                <a:solidFill>
                  <a:schemeClr val="tx1"/>
                </a:solidFill>
              </a:rPr>
              <a:t>Proyecto con Angular</a:t>
            </a:r>
          </a:p>
        </p:txBody>
      </p:sp>
      <p:sp>
        <p:nvSpPr>
          <p:cNvPr id="12" name="Freeform: Shape 11">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194640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F15D5DB9-57FB-256B-E3E6-101358360D6F}"/>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b="0" dirty="0" err="1"/>
              <a:t>Estructura</a:t>
            </a:r>
            <a:r>
              <a:rPr lang="en-US" sz="4400" b="0" dirty="0"/>
              <a:t> del </a:t>
            </a:r>
            <a:r>
              <a:rPr lang="en-US" sz="4400" b="0" dirty="0" err="1"/>
              <a:t>proyecto</a:t>
            </a:r>
            <a:endParaRPr lang="en-US" sz="4400" b="0" dirty="0"/>
          </a:p>
        </p:txBody>
      </p:sp>
      <p:pic>
        <p:nvPicPr>
          <p:cNvPr id="4" name="Imagen 4">
            <a:extLst>
              <a:ext uri="{FF2B5EF4-FFF2-40B4-BE49-F238E27FC236}">
                <a16:creationId xmlns:a16="http://schemas.microsoft.com/office/drawing/2014/main" id="{A9A2FCD9-CDF0-FE19-E2F6-265506FEBE26}"/>
              </a:ext>
            </a:extLst>
          </p:cNvPr>
          <p:cNvPicPr>
            <a:picLocks noGrp="1" noChangeAspect="1"/>
          </p:cNvPicPr>
          <p:nvPr>
            <p:ph idx="1"/>
          </p:nvPr>
        </p:nvPicPr>
        <p:blipFill>
          <a:blip r:embed="rId3"/>
          <a:stretch>
            <a:fillRect/>
          </a:stretch>
        </p:blipFill>
        <p:spPr>
          <a:xfrm>
            <a:off x="7278834" y="360158"/>
            <a:ext cx="2720721" cy="615012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7839793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Freeform 9">
            <a:extLst>
              <a:ext uri="{FF2B5EF4-FFF2-40B4-BE49-F238E27FC236}">
                <a16:creationId xmlns:a16="http://schemas.microsoft.com/office/drawing/2014/main" id="{7AF0B711-0578-47A6-AB9A-AF422D2535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rgbClr val="21212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E203A25-BB6E-25F9-8B1E-A93FC20A65BC}"/>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lang="en-US">
                <a:solidFill>
                  <a:srgbClr val="FFFFFF"/>
                </a:solidFill>
              </a:rPr>
              <a:t>Algunas partes más importantes</a:t>
            </a:r>
          </a:p>
        </p:txBody>
      </p:sp>
      <p:pic>
        <p:nvPicPr>
          <p:cNvPr id="4" name="Imagen 4" descr="Texto&#10;&#10;Descripción generada automáticamente">
            <a:extLst>
              <a:ext uri="{FF2B5EF4-FFF2-40B4-BE49-F238E27FC236}">
                <a16:creationId xmlns:a16="http://schemas.microsoft.com/office/drawing/2014/main" id="{A42D44BA-EE87-F1D5-133F-AEC845B35991}"/>
              </a:ext>
            </a:extLst>
          </p:cNvPr>
          <p:cNvPicPr>
            <a:picLocks noGrp="1" noChangeAspect="1"/>
          </p:cNvPicPr>
          <p:nvPr>
            <p:ph idx="1"/>
          </p:nvPr>
        </p:nvPicPr>
        <p:blipFill>
          <a:blip r:embed="rId2"/>
          <a:stretch>
            <a:fillRect/>
          </a:stretch>
        </p:blipFill>
        <p:spPr>
          <a:xfrm>
            <a:off x="322842" y="1902614"/>
            <a:ext cx="11551463" cy="2191357"/>
          </a:xfrm>
          <a:prstGeom prst="roundRect">
            <a:avLst>
              <a:gd name="adj" fmla="val 3876"/>
            </a:avLst>
          </a:prstGeom>
          <a:ln>
            <a:solidFill>
              <a:schemeClr val="accent1"/>
            </a:solidFill>
          </a:ln>
          <a:effectLst/>
        </p:spPr>
      </p:pic>
      <p:pic>
        <p:nvPicPr>
          <p:cNvPr id="5" name="Imagen 5" descr="Interfaz de usuario gráfica, Texto&#10;&#10;Descripción generada automáticamente">
            <a:extLst>
              <a:ext uri="{FF2B5EF4-FFF2-40B4-BE49-F238E27FC236}">
                <a16:creationId xmlns:a16="http://schemas.microsoft.com/office/drawing/2014/main" id="{A3A89A2A-1A5B-A579-60F7-11D9561F97D2}"/>
              </a:ext>
            </a:extLst>
          </p:cNvPr>
          <p:cNvPicPr>
            <a:picLocks noChangeAspect="1"/>
          </p:cNvPicPr>
          <p:nvPr/>
        </p:nvPicPr>
        <p:blipFill rotWithShape="1">
          <a:blip r:embed="rId3"/>
          <a:srcRect l="4409" r="83"/>
          <a:stretch/>
        </p:blipFill>
        <p:spPr>
          <a:xfrm>
            <a:off x="377092" y="93924"/>
            <a:ext cx="11555147" cy="1629228"/>
          </a:xfrm>
          <a:prstGeom prst="rect">
            <a:avLst/>
          </a:prstGeom>
        </p:spPr>
      </p:pic>
    </p:spTree>
    <p:extLst>
      <p:ext uri="{BB962C8B-B14F-4D97-AF65-F5344CB8AC3E}">
        <p14:creationId xmlns:p14="http://schemas.microsoft.com/office/powerpoint/2010/main" val="1166857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9" name="Rectangle 10">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06FC3213-367C-6D41-2049-41AF7BCDE0A5}"/>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a:t>Algunas partes más importantes</a:t>
            </a:r>
          </a:p>
        </p:txBody>
      </p:sp>
      <p:pic>
        <p:nvPicPr>
          <p:cNvPr id="4" name="Imagen 4" descr="Captura de pantalla de computadora&#10;&#10;Descripción generada automáticamente">
            <a:extLst>
              <a:ext uri="{FF2B5EF4-FFF2-40B4-BE49-F238E27FC236}">
                <a16:creationId xmlns:a16="http://schemas.microsoft.com/office/drawing/2014/main" id="{42A736DB-A9C3-65BF-4E11-FDD7C1ECA16B}"/>
              </a:ext>
            </a:extLst>
          </p:cNvPr>
          <p:cNvPicPr>
            <a:picLocks noGrp="1" noChangeAspect="1"/>
          </p:cNvPicPr>
          <p:nvPr>
            <p:ph idx="1"/>
          </p:nvPr>
        </p:nvPicPr>
        <p:blipFill>
          <a:blip r:embed="rId3"/>
          <a:stretch>
            <a:fillRect/>
          </a:stretch>
        </p:blipFill>
        <p:spPr>
          <a:xfrm>
            <a:off x="4821319" y="2070976"/>
            <a:ext cx="7196138" cy="2943414"/>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56801165"/>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180DE8A2-73B1-4AFE-8FB9-BE4B66F39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6">
            <a:extLst>
              <a:ext uri="{FF2B5EF4-FFF2-40B4-BE49-F238E27FC236}">
                <a16:creationId xmlns:a16="http://schemas.microsoft.com/office/drawing/2014/main" id="{E5ADB140-E61F-4DA4-A342-F5EF70772D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06FC3213-367C-6D41-2049-41AF7BCDE0A5}"/>
              </a:ext>
            </a:extLst>
          </p:cNvPr>
          <p:cNvSpPr>
            <a:spLocks noGrp="1"/>
          </p:cNvSpPr>
          <p:nvPr>
            <p:ph type="title"/>
          </p:nvPr>
        </p:nvSpPr>
        <p:spPr>
          <a:xfrm>
            <a:off x="451514" y="394943"/>
            <a:ext cx="11288972" cy="816637"/>
          </a:xfrm>
          <a:effectLst/>
        </p:spPr>
        <p:txBody>
          <a:bodyPr vert="horz" lIns="91440" tIns="45720" rIns="91440" bIns="45720" rtlCol="0" anchor="b">
            <a:normAutofit/>
          </a:bodyPr>
          <a:lstStyle/>
          <a:p>
            <a:r>
              <a:rPr lang="en-US" sz="3200">
                <a:solidFill>
                  <a:srgbClr val="FFFFFF"/>
                </a:solidFill>
              </a:rPr>
              <a:t>Algunas partes más importantes</a:t>
            </a:r>
          </a:p>
        </p:txBody>
      </p:sp>
      <p:pic>
        <p:nvPicPr>
          <p:cNvPr id="12" name="Imagen 12" descr="Imagen que contiene Interfaz de usuario gráfica&#10;&#10;Descripción generada automáticamente">
            <a:extLst>
              <a:ext uri="{FF2B5EF4-FFF2-40B4-BE49-F238E27FC236}">
                <a16:creationId xmlns:a16="http://schemas.microsoft.com/office/drawing/2014/main" id="{FAE9CD90-BA9C-C469-0F11-0E4AD90E2196}"/>
              </a:ext>
            </a:extLst>
          </p:cNvPr>
          <p:cNvPicPr>
            <a:picLocks noGrp="1" noChangeAspect="1"/>
          </p:cNvPicPr>
          <p:nvPr>
            <p:ph idx="1"/>
          </p:nvPr>
        </p:nvPicPr>
        <p:blipFill>
          <a:blip r:embed="rId2"/>
          <a:stretch>
            <a:fillRect/>
          </a:stretch>
        </p:blipFill>
        <p:spPr>
          <a:xfrm>
            <a:off x="148667" y="2144346"/>
            <a:ext cx="9741429" cy="440501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073841885"/>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22C476-6A4C-3DD2-5D59-D7FD2B4E1AA2}"/>
              </a:ext>
            </a:extLst>
          </p:cNvPr>
          <p:cNvSpPr>
            <a:spLocks noGrp="1"/>
          </p:cNvSpPr>
          <p:nvPr>
            <p:ph type="title"/>
          </p:nvPr>
        </p:nvSpPr>
        <p:spPr/>
        <p:txBody>
          <a:bodyPr/>
          <a:lstStyle/>
          <a:p>
            <a:r>
              <a:rPr lang="en-US" b="0" dirty="0" err="1">
                <a:solidFill>
                  <a:srgbClr val="FFFFFF"/>
                </a:solidFill>
                <a:ea typeface="+mj-lt"/>
                <a:cs typeface="+mj-lt"/>
              </a:rPr>
              <a:t>Algunas</a:t>
            </a:r>
            <a:r>
              <a:rPr lang="en-US" b="0" dirty="0">
                <a:solidFill>
                  <a:srgbClr val="FFFFFF"/>
                </a:solidFill>
                <a:ea typeface="+mj-lt"/>
                <a:cs typeface="+mj-lt"/>
              </a:rPr>
              <a:t> </a:t>
            </a:r>
            <a:r>
              <a:rPr lang="en-US" b="0" dirty="0" err="1">
                <a:solidFill>
                  <a:srgbClr val="FFFFFF"/>
                </a:solidFill>
                <a:ea typeface="+mj-lt"/>
                <a:cs typeface="+mj-lt"/>
              </a:rPr>
              <a:t>partes</a:t>
            </a:r>
            <a:r>
              <a:rPr lang="en-US" b="0" dirty="0">
                <a:solidFill>
                  <a:srgbClr val="FFFFFF"/>
                </a:solidFill>
                <a:ea typeface="+mj-lt"/>
                <a:cs typeface="+mj-lt"/>
              </a:rPr>
              <a:t> </a:t>
            </a:r>
            <a:r>
              <a:rPr lang="en-US" b="0" dirty="0" err="1">
                <a:solidFill>
                  <a:srgbClr val="FFFFFF"/>
                </a:solidFill>
                <a:ea typeface="+mj-lt"/>
                <a:cs typeface="+mj-lt"/>
              </a:rPr>
              <a:t>más</a:t>
            </a:r>
            <a:r>
              <a:rPr lang="en-US" b="0" dirty="0">
                <a:solidFill>
                  <a:srgbClr val="FFFFFF"/>
                </a:solidFill>
                <a:ea typeface="+mj-lt"/>
                <a:cs typeface="+mj-lt"/>
              </a:rPr>
              <a:t> </a:t>
            </a:r>
            <a:r>
              <a:rPr lang="en-US" b="0" dirty="0" err="1">
                <a:solidFill>
                  <a:srgbClr val="FFFFFF"/>
                </a:solidFill>
                <a:ea typeface="+mj-lt"/>
                <a:cs typeface="+mj-lt"/>
              </a:rPr>
              <a:t>importantes</a:t>
            </a:r>
            <a:endParaRPr lang="es-ES" b="0" dirty="0" err="1">
              <a:ea typeface="+mj-lt"/>
              <a:cs typeface="+mj-lt"/>
            </a:endParaRPr>
          </a:p>
        </p:txBody>
      </p:sp>
      <p:pic>
        <p:nvPicPr>
          <p:cNvPr id="4" name="Imagen 4" descr="Interfaz de usuario gráfica&#10;&#10;Descripción generada automáticamente">
            <a:extLst>
              <a:ext uri="{FF2B5EF4-FFF2-40B4-BE49-F238E27FC236}">
                <a16:creationId xmlns:a16="http://schemas.microsoft.com/office/drawing/2014/main" id="{80B728E4-BE2F-0629-0692-59CCD46F7B31}"/>
              </a:ext>
            </a:extLst>
          </p:cNvPr>
          <p:cNvPicPr>
            <a:picLocks noGrp="1" noChangeAspect="1"/>
          </p:cNvPicPr>
          <p:nvPr>
            <p:ph idx="1"/>
          </p:nvPr>
        </p:nvPicPr>
        <p:blipFill rotWithShape="1">
          <a:blip r:embed="rId2"/>
          <a:srcRect r="793" b="679"/>
          <a:stretch/>
        </p:blipFill>
        <p:spPr>
          <a:xfrm>
            <a:off x="550227" y="2202749"/>
            <a:ext cx="11003599" cy="4291034"/>
          </a:xfrm>
        </p:spPr>
      </p:pic>
    </p:spTree>
    <p:extLst>
      <p:ext uri="{BB962C8B-B14F-4D97-AF65-F5344CB8AC3E}">
        <p14:creationId xmlns:p14="http://schemas.microsoft.com/office/powerpoint/2010/main" val="40892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6" name="Rectangle 9">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F10A8E0-5820-F476-ED70-58F96D1690A3}"/>
              </a:ext>
            </a:extLst>
          </p:cNvPr>
          <p:cNvSpPr>
            <a:spLocks noGrp="1"/>
          </p:cNvSpPr>
          <p:nvPr>
            <p:ph type="title"/>
          </p:nvPr>
        </p:nvSpPr>
        <p:spPr>
          <a:xfrm>
            <a:off x="965199" y="885433"/>
            <a:ext cx="10261602" cy="3022257"/>
          </a:xfrm>
          <a:effectLst/>
        </p:spPr>
        <p:txBody>
          <a:bodyPr vert="horz" lIns="91440" tIns="45720" rIns="91440" bIns="45720" rtlCol="0" anchor="b">
            <a:normAutofit fontScale="90000"/>
          </a:bodyPr>
          <a:lstStyle/>
          <a:p>
            <a:pPr algn="ctr"/>
            <a:r>
              <a:rPr lang="en-US" sz="7200" dirty="0" err="1">
                <a:solidFill>
                  <a:schemeClr val="tx1"/>
                </a:solidFill>
              </a:rPr>
              <a:t>Algunos</a:t>
            </a:r>
            <a:r>
              <a:rPr lang="en-US" sz="7200" dirty="0">
                <a:solidFill>
                  <a:schemeClr val="tx1"/>
                </a:solidFill>
              </a:rPr>
              <a:t> de </a:t>
            </a:r>
            <a:r>
              <a:rPr lang="en-US" sz="7200" dirty="0" err="1">
                <a:solidFill>
                  <a:schemeClr val="tx1"/>
                </a:solidFill>
              </a:rPr>
              <a:t>los</a:t>
            </a:r>
            <a:r>
              <a:rPr lang="en-US" sz="7200" dirty="0">
                <a:solidFill>
                  <a:schemeClr val="tx1"/>
                </a:solidFill>
              </a:rPr>
              <a:t> </a:t>
            </a:r>
            <a:r>
              <a:rPr lang="en-US" sz="7200" dirty="0" err="1">
                <a:solidFill>
                  <a:schemeClr val="tx1"/>
                </a:solidFill>
              </a:rPr>
              <a:t>problemas</a:t>
            </a:r>
            <a:r>
              <a:rPr lang="en-US" sz="7200" dirty="0">
                <a:solidFill>
                  <a:schemeClr val="tx1"/>
                </a:solidFill>
              </a:rPr>
              <a:t> </a:t>
            </a:r>
            <a:r>
              <a:rPr lang="en-US" sz="7200" dirty="0" err="1">
                <a:solidFill>
                  <a:schemeClr val="tx1"/>
                </a:solidFill>
              </a:rPr>
              <a:t>encontrados</a:t>
            </a:r>
            <a:endParaRPr lang="en-US" sz="7200" dirty="0">
              <a:solidFill>
                <a:schemeClr val="tx1"/>
              </a:solidFill>
            </a:endParaRPr>
          </a:p>
        </p:txBody>
      </p:sp>
      <p:sp>
        <p:nvSpPr>
          <p:cNvPr id="7" name="Freeform: Shape 11">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56734151"/>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6929F5D4-2342-33F4-8F28-77BE11ECF93D}"/>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3700" b="0" dirty="0"/>
              <a:t>Paso de </a:t>
            </a:r>
            <a:r>
              <a:rPr lang="en-US" sz="3700" b="0" dirty="0" err="1"/>
              <a:t>datos</a:t>
            </a:r>
            <a:r>
              <a:rPr lang="en-US" sz="3700" b="0" dirty="0"/>
              <a:t> entre </a:t>
            </a:r>
            <a:r>
              <a:rPr lang="en-US" sz="3700" b="0" dirty="0" err="1"/>
              <a:t>componentes</a:t>
            </a:r>
            <a:r>
              <a:rPr lang="en-US" sz="3700" b="0" dirty="0"/>
              <a:t> sin </a:t>
            </a:r>
            <a:r>
              <a:rPr lang="en-US" sz="3700" b="0" dirty="0" err="1"/>
              <a:t>relación</a:t>
            </a:r>
            <a:r>
              <a:rPr lang="en-US" sz="3700" b="0" dirty="0"/>
              <a:t> padre-</a:t>
            </a:r>
            <a:r>
              <a:rPr lang="en-US" sz="3700" b="0" dirty="0" err="1"/>
              <a:t>hijo</a:t>
            </a:r>
            <a:endParaRPr lang="en-US" sz="3700" dirty="0" err="1"/>
          </a:p>
        </p:txBody>
      </p:sp>
      <p:pic>
        <p:nvPicPr>
          <p:cNvPr id="4" name="Imagen 4" descr="Imagen que contiene Gráfico&#10;&#10;Descripción generada automáticamente">
            <a:extLst>
              <a:ext uri="{FF2B5EF4-FFF2-40B4-BE49-F238E27FC236}">
                <a16:creationId xmlns:a16="http://schemas.microsoft.com/office/drawing/2014/main" id="{2A673AEE-08EF-442C-03E0-990D0D58AF5D}"/>
              </a:ext>
            </a:extLst>
          </p:cNvPr>
          <p:cNvPicPr>
            <a:picLocks noGrp="1" noChangeAspect="1"/>
          </p:cNvPicPr>
          <p:nvPr>
            <p:ph idx="1"/>
          </p:nvPr>
        </p:nvPicPr>
        <p:blipFill>
          <a:blip r:embed="rId3"/>
          <a:stretch>
            <a:fillRect/>
          </a:stretch>
        </p:blipFill>
        <p:spPr>
          <a:xfrm>
            <a:off x="5280472" y="1093746"/>
            <a:ext cx="6268062" cy="4497334"/>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48639262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2A6D0FF-F46F-EB5B-2805-71227A7F9E17}"/>
              </a:ext>
            </a:extLst>
          </p:cNvPr>
          <p:cNvSpPr>
            <a:spLocks noGrp="1"/>
          </p:cNvSpPr>
          <p:nvPr>
            <p:ph type="title"/>
          </p:nvPr>
        </p:nvSpPr>
        <p:spPr>
          <a:xfrm>
            <a:off x="965199" y="-1068413"/>
            <a:ext cx="10261602" cy="3022257"/>
          </a:xfrm>
          <a:effectLst/>
        </p:spPr>
        <p:txBody>
          <a:bodyPr vert="horz" lIns="91440" tIns="45720" rIns="91440" bIns="45720" rtlCol="0" anchor="b">
            <a:normAutofit fontScale="90000"/>
          </a:bodyPr>
          <a:lstStyle/>
          <a:p>
            <a:pPr algn="ctr"/>
            <a:r>
              <a:rPr lang="en-US" sz="7200" dirty="0" err="1">
                <a:solidFill>
                  <a:schemeClr val="tx1"/>
                </a:solidFill>
              </a:rPr>
              <a:t>Tecnologías</a:t>
            </a:r>
            <a:r>
              <a:rPr lang="en-US" sz="7200" dirty="0">
                <a:solidFill>
                  <a:schemeClr val="tx1"/>
                </a:solidFill>
              </a:rPr>
              <a:t> </a:t>
            </a:r>
            <a:r>
              <a:rPr lang="en-US" sz="7200" dirty="0" err="1">
                <a:solidFill>
                  <a:schemeClr val="tx1"/>
                </a:solidFill>
              </a:rPr>
              <a:t>más</a:t>
            </a:r>
            <a:r>
              <a:rPr lang="en-US" sz="7200" dirty="0">
                <a:solidFill>
                  <a:schemeClr val="tx1"/>
                </a:solidFill>
              </a:rPr>
              <a:t> </a:t>
            </a:r>
            <a:r>
              <a:rPr lang="en-US" sz="7200" dirty="0" err="1">
                <a:solidFill>
                  <a:schemeClr val="tx1"/>
                </a:solidFill>
              </a:rPr>
              <a:t>importantes</a:t>
            </a:r>
            <a:r>
              <a:rPr lang="en-US" sz="7200" dirty="0">
                <a:solidFill>
                  <a:schemeClr val="tx1"/>
                </a:solidFill>
              </a:rPr>
              <a:t> a </a:t>
            </a:r>
            <a:r>
              <a:rPr lang="en-US" sz="7200" dirty="0" err="1">
                <a:solidFill>
                  <a:schemeClr val="tx1"/>
                </a:solidFill>
              </a:rPr>
              <a:t>destacar</a:t>
            </a:r>
          </a:p>
        </p:txBody>
      </p:sp>
      <p:sp>
        <p:nvSpPr>
          <p:cNvPr id="12" name="Freeform: Shape 11">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Gráfico 5" descr="Compás de dibujo contorno">
            <a:extLst>
              <a:ext uri="{FF2B5EF4-FFF2-40B4-BE49-F238E27FC236}">
                <a16:creationId xmlns:a16="http://schemas.microsoft.com/office/drawing/2014/main" id="{20FAE905-0DA4-856B-5D3F-E85FA3604C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10185" y="1946030"/>
            <a:ext cx="3571630" cy="3571630"/>
          </a:xfrm>
          <a:prstGeom prst="rect">
            <a:avLst/>
          </a:prstGeom>
        </p:spPr>
      </p:pic>
    </p:spTree>
    <p:extLst>
      <p:ext uri="{BB962C8B-B14F-4D97-AF65-F5344CB8AC3E}">
        <p14:creationId xmlns:p14="http://schemas.microsoft.com/office/powerpoint/2010/main" val="21940758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143E5B92-EAC9-6EBC-9FC7-D315B842D03B}"/>
              </a:ext>
            </a:extLst>
          </p:cNvPr>
          <p:cNvSpPr>
            <a:spLocks noGrp="1"/>
          </p:cNvSpPr>
          <p:nvPr>
            <p:ph type="title"/>
          </p:nvPr>
        </p:nvSpPr>
        <p:spPr>
          <a:xfrm>
            <a:off x="451513" y="5176569"/>
            <a:ext cx="10919470" cy="970450"/>
          </a:xfrm>
        </p:spPr>
        <p:txBody>
          <a:bodyPr anchor="ctr">
            <a:normAutofit/>
          </a:bodyPr>
          <a:lstStyle/>
          <a:p>
            <a:r>
              <a:rPr lang="es-ES" sz="2400" dirty="0"/>
              <a:t>Varias peticiones HTTP a la API no funcionaban</a:t>
            </a:r>
          </a:p>
        </p:txBody>
      </p:sp>
      <p:pic>
        <p:nvPicPr>
          <p:cNvPr id="4" name="Imagen 4" descr="Imagen que contiene Logotipo&#10;&#10;Descripción generada automáticamente">
            <a:extLst>
              <a:ext uri="{FF2B5EF4-FFF2-40B4-BE49-F238E27FC236}">
                <a16:creationId xmlns:a16="http://schemas.microsoft.com/office/drawing/2014/main" id="{63D55897-EE52-6406-97C1-F6A49CB7BB03}"/>
              </a:ext>
            </a:extLst>
          </p:cNvPr>
          <p:cNvPicPr>
            <a:picLocks noChangeAspect="1"/>
          </p:cNvPicPr>
          <p:nvPr/>
        </p:nvPicPr>
        <p:blipFill>
          <a:blip r:embed="rId2"/>
          <a:stretch>
            <a:fillRect/>
          </a:stretch>
        </p:blipFill>
        <p:spPr>
          <a:xfrm>
            <a:off x="514351" y="514350"/>
            <a:ext cx="9889165" cy="3930942"/>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91477355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1" name="Rectangle 10">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Imagen que contiene Dibujo de ingeniería&#10;&#10;Descripción generada automáticamente">
            <a:extLst>
              <a:ext uri="{FF2B5EF4-FFF2-40B4-BE49-F238E27FC236}">
                <a16:creationId xmlns:a16="http://schemas.microsoft.com/office/drawing/2014/main" id="{2637D23B-01DD-1AE8-31C9-B3CCC87E67BE}"/>
              </a:ext>
            </a:extLst>
          </p:cNvPr>
          <p:cNvPicPr>
            <a:picLocks noGrp="1" noChangeAspect="1"/>
          </p:cNvPicPr>
          <p:nvPr>
            <p:ph idx="1"/>
          </p:nvPr>
        </p:nvPicPr>
        <p:blipFill rotWithShape="1">
          <a:blip r:embed="rId2">
            <a:alphaModFix amt="40000"/>
          </a:blip>
          <a:srcRect l="721" r="1058" b="1"/>
          <a:stretch/>
        </p:blipFill>
        <p:spPr>
          <a:xfrm>
            <a:off x="20" y="10"/>
            <a:ext cx="12191980" cy="6857990"/>
          </a:xfrm>
          <a:prstGeom prst="rect">
            <a:avLst/>
          </a:prstGeom>
        </p:spPr>
      </p:pic>
      <p:sp>
        <p:nvSpPr>
          <p:cNvPr id="2" name="Título 1">
            <a:extLst>
              <a:ext uri="{FF2B5EF4-FFF2-40B4-BE49-F238E27FC236}">
                <a16:creationId xmlns:a16="http://schemas.microsoft.com/office/drawing/2014/main" id="{ECFD8CF8-5C9F-55A7-D198-EA4E368F8C60}"/>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a:t>El patrón Observer</a:t>
            </a:r>
          </a:p>
        </p:txBody>
      </p:sp>
    </p:spTree>
    <p:extLst>
      <p:ext uri="{BB962C8B-B14F-4D97-AF65-F5344CB8AC3E}">
        <p14:creationId xmlns:p14="http://schemas.microsoft.com/office/powerpoint/2010/main" val="4073105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E75D15-CF17-4901-A858-1470ED65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DF323B8-8C06-4F56-BB4B-B8857128A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Diagrama&#10;&#10;Descripción generada automáticamente">
            <a:extLst>
              <a:ext uri="{FF2B5EF4-FFF2-40B4-BE49-F238E27FC236}">
                <a16:creationId xmlns:a16="http://schemas.microsoft.com/office/drawing/2014/main" id="{EFB44FC7-AC37-E3B7-9D74-F618D96F47E4}"/>
              </a:ext>
            </a:extLst>
          </p:cNvPr>
          <p:cNvPicPr>
            <a:picLocks noGrp="1" noChangeAspect="1"/>
          </p:cNvPicPr>
          <p:nvPr>
            <p:ph idx="1"/>
          </p:nvPr>
        </p:nvPicPr>
        <p:blipFill>
          <a:blip r:embed="rId2"/>
          <a:stretch>
            <a:fillRect/>
          </a:stretch>
        </p:blipFill>
        <p:spPr>
          <a:xfrm>
            <a:off x="776041" y="848820"/>
            <a:ext cx="10639918" cy="5160360"/>
          </a:xfrm>
          <a:prstGeom prst="rect">
            <a:avLst/>
          </a:prstGeom>
        </p:spPr>
      </p:pic>
    </p:spTree>
    <p:extLst>
      <p:ext uri="{BB962C8B-B14F-4D97-AF65-F5344CB8AC3E}">
        <p14:creationId xmlns:p14="http://schemas.microsoft.com/office/powerpoint/2010/main" val="762950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8EF3212-ED73-4F03-A620-B59A87847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 name="Imagen 5" descr="Diagrama&#10;&#10;Descripción generada automáticamente">
            <a:extLst>
              <a:ext uri="{FF2B5EF4-FFF2-40B4-BE49-F238E27FC236}">
                <a16:creationId xmlns:a16="http://schemas.microsoft.com/office/drawing/2014/main" id="{5FC19CD2-8D23-96F3-2BEF-AFA230FAD25C}"/>
              </a:ext>
            </a:extLst>
          </p:cNvPr>
          <p:cNvPicPr>
            <a:picLocks noChangeAspect="1"/>
          </p:cNvPicPr>
          <p:nvPr/>
        </p:nvPicPr>
        <p:blipFill>
          <a:blip r:embed="rId2"/>
          <a:stretch>
            <a:fillRect/>
          </a:stretch>
        </p:blipFill>
        <p:spPr>
          <a:xfrm>
            <a:off x="6426852" y="1498537"/>
            <a:ext cx="5130798" cy="3860925"/>
          </a:xfrm>
          <a:prstGeom prst="rect">
            <a:avLst/>
          </a:prstGeom>
        </p:spPr>
      </p:pic>
      <p:pic>
        <p:nvPicPr>
          <p:cNvPr id="4" name="Imagen 4" descr="Diagrama&#10;&#10;Descripción generada automáticamente">
            <a:extLst>
              <a:ext uri="{FF2B5EF4-FFF2-40B4-BE49-F238E27FC236}">
                <a16:creationId xmlns:a16="http://schemas.microsoft.com/office/drawing/2014/main" id="{520EC7B1-4FB1-87BD-C5E9-CD8C999DF085}"/>
              </a:ext>
            </a:extLst>
          </p:cNvPr>
          <p:cNvPicPr>
            <a:picLocks noGrp="1" noChangeAspect="1"/>
          </p:cNvPicPr>
          <p:nvPr>
            <p:ph idx="1"/>
          </p:nvPr>
        </p:nvPicPr>
        <p:blipFill>
          <a:blip r:embed="rId3"/>
          <a:stretch>
            <a:fillRect/>
          </a:stretch>
        </p:blipFill>
        <p:spPr>
          <a:xfrm>
            <a:off x="399887" y="2543938"/>
            <a:ext cx="5130798" cy="1770124"/>
          </a:xfrm>
          <a:prstGeom prst="rect">
            <a:avLst/>
          </a:prstGeom>
        </p:spPr>
      </p:pic>
    </p:spTree>
    <p:extLst>
      <p:ext uri="{BB962C8B-B14F-4D97-AF65-F5344CB8AC3E}">
        <p14:creationId xmlns:p14="http://schemas.microsoft.com/office/powerpoint/2010/main" val="1445729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8C1E5DD-5EA6-ACB6-056D-10BE991009B7}"/>
              </a:ext>
            </a:extLst>
          </p:cNvPr>
          <p:cNvSpPr>
            <a:spLocks noGrp="1"/>
          </p:cNvSpPr>
          <p:nvPr>
            <p:ph type="title"/>
          </p:nvPr>
        </p:nvSpPr>
        <p:spPr>
          <a:xfrm>
            <a:off x="965199" y="-873029"/>
            <a:ext cx="10261602" cy="3022257"/>
          </a:xfrm>
          <a:effectLst/>
        </p:spPr>
        <p:txBody>
          <a:bodyPr vert="horz" lIns="91440" tIns="45720" rIns="91440" bIns="45720" rtlCol="0" anchor="b">
            <a:normAutofit/>
          </a:bodyPr>
          <a:lstStyle/>
          <a:p>
            <a:pPr algn="ctr"/>
            <a:r>
              <a:rPr lang="en-US" sz="7200">
                <a:solidFill>
                  <a:schemeClr val="tx1"/>
                </a:solidFill>
              </a:rPr>
              <a:t>Fase de empaquetado</a:t>
            </a:r>
          </a:p>
        </p:txBody>
      </p:sp>
      <p:sp>
        <p:nvSpPr>
          <p:cNvPr id="12" name="Freeform: Shape 11">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4" name="Gráfico 4" descr="Caja contorno">
            <a:extLst>
              <a:ext uri="{FF2B5EF4-FFF2-40B4-BE49-F238E27FC236}">
                <a16:creationId xmlns:a16="http://schemas.microsoft.com/office/drawing/2014/main" id="{3C2D530B-D920-F698-BE05-330DB92703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78569" y="2102338"/>
            <a:ext cx="3434861" cy="3454399"/>
          </a:xfrm>
          <a:prstGeom prst="rect">
            <a:avLst/>
          </a:prstGeom>
        </p:spPr>
      </p:pic>
    </p:spTree>
    <p:extLst>
      <p:ext uri="{BB962C8B-B14F-4D97-AF65-F5344CB8AC3E}">
        <p14:creationId xmlns:p14="http://schemas.microsoft.com/office/powerpoint/2010/main" val="1322564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9D335A-7CB1-07E8-2EDD-99C33CCA50F3}"/>
              </a:ext>
            </a:extLst>
          </p:cNvPr>
          <p:cNvSpPr>
            <a:spLocks noGrp="1"/>
          </p:cNvSpPr>
          <p:nvPr>
            <p:ph type="title"/>
          </p:nvPr>
        </p:nvSpPr>
        <p:spPr/>
        <p:txBody>
          <a:bodyPr/>
          <a:lstStyle/>
          <a:p>
            <a:r>
              <a:rPr lang="es-ES" b="0" dirty="0"/>
              <a:t>Docker y Docker Hub</a:t>
            </a:r>
          </a:p>
        </p:txBody>
      </p:sp>
      <p:sp>
        <p:nvSpPr>
          <p:cNvPr id="3" name="Marcador de contenido 2">
            <a:extLst>
              <a:ext uri="{FF2B5EF4-FFF2-40B4-BE49-F238E27FC236}">
                <a16:creationId xmlns:a16="http://schemas.microsoft.com/office/drawing/2014/main" id="{DD6C2F7F-FA22-F3EE-47D4-69FEB52EFCA2}"/>
              </a:ext>
            </a:extLst>
          </p:cNvPr>
          <p:cNvSpPr>
            <a:spLocks noGrp="1"/>
          </p:cNvSpPr>
          <p:nvPr>
            <p:ph idx="1"/>
          </p:nvPr>
        </p:nvSpPr>
        <p:spPr/>
        <p:txBody>
          <a:bodyPr/>
          <a:lstStyle/>
          <a:p>
            <a:r>
              <a:rPr lang="es-ES" b="1" dirty="0">
                <a:ea typeface="+mn-lt"/>
                <a:cs typeface="+mn-lt"/>
              </a:rPr>
              <a:t>Docker </a:t>
            </a:r>
            <a:r>
              <a:rPr lang="es-ES" dirty="0">
                <a:ea typeface="+mn-lt"/>
                <a:cs typeface="+mn-lt"/>
              </a:rPr>
              <a:t>es un proyecto de código abierto que automatiza el despliegue de aplicaciones dentro de contenedores de software, proporcionando una capa adicional de abstracción y automatización de visualización de aplicaciones en múltiples sistemas operativos.</a:t>
            </a:r>
          </a:p>
          <a:p>
            <a:r>
              <a:rPr lang="es-ES" b="1" dirty="0">
                <a:ea typeface="+mn-lt"/>
                <a:cs typeface="+mn-lt"/>
              </a:rPr>
              <a:t>Docker </a:t>
            </a:r>
            <a:r>
              <a:rPr lang="es-ES" b="1" dirty="0" err="1">
                <a:ea typeface="+mn-lt"/>
                <a:cs typeface="+mn-lt"/>
              </a:rPr>
              <a:t>hub</a:t>
            </a:r>
            <a:r>
              <a:rPr lang="es-ES" dirty="0">
                <a:ea typeface="+mn-lt"/>
                <a:cs typeface="+mn-lt"/>
              </a:rPr>
              <a:t> es un repositorio público en la nube, similar a </a:t>
            </a:r>
            <a:r>
              <a:rPr lang="es-ES" dirty="0" err="1">
                <a:ea typeface="+mn-lt"/>
                <a:cs typeface="+mn-lt"/>
              </a:rPr>
              <a:t>Github</a:t>
            </a:r>
            <a:r>
              <a:rPr lang="es-ES" dirty="0">
                <a:ea typeface="+mn-lt"/>
                <a:cs typeface="+mn-lt"/>
              </a:rPr>
              <a:t>, para distribuir los contenidos. Hay multitud de imágenes, de carácter gratuito, que se pueden descargar y así no tener que hacer el trabajo desde cero al poder aprovechar “plantillas”.</a:t>
            </a:r>
            <a:endParaRPr lang="es-ES" dirty="0"/>
          </a:p>
        </p:txBody>
      </p:sp>
    </p:spTree>
    <p:extLst>
      <p:ext uri="{BB962C8B-B14F-4D97-AF65-F5344CB8AC3E}">
        <p14:creationId xmlns:p14="http://schemas.microsoft.com/office/powerpoint/2010/main" val="97926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8511F9-5830-55D4-5896-446A80289B5A}"/>
              </a:ext>
            </a:extLst>
          </p:cNvPr>
          <p:cNvSpPr>
            <a:spLocks noGrp="1"/>
          </p:cNvSpPr>
          <p:nvPr>
            <p:ph type="title"/>
          </p:nvPr>
        </p:nvSpPr>
        <p:spPr/>
        <p:txBody>
          <a:bodyPr/>
          <a:lstStyle/>
          <a:p>
            <a:r>
              <a:rPr lang="es-ES" b="0" dirty="0"/>
              <a:t>Docker  </a:t>
            </a:r>
            <a:r>
              <a:rPr lang="es-ES" b="0" dirty="0" err="1"/>
              <a:t>Compose</a:t>
            </a:r>
          </a:p>
        </p:txBody>
      </p:sp>
      <p:sp>
        <p:nvSpPr>
          <p:cNvPr id="3" name="Marcador de contenido 2">
            <a:extLst>
              <a:ext uri="{FF2B5EF4-FFF2-40B4-BE49-F238E27FC236}">
                <a16:creationId xmlns:a16="http://schemas.microsoft.com/office/drawing/2014/main" id="{B87BCE6C-3FDB-F34A-FF6E-E33C3518A18B}"/>
              </a:ext>
            </a:extLst>
          </p:cNvPr>
          <p:cNvSpPr>
            <a:spLocks noGrp="1"/>
          </p:cNvSpPr>
          <p:nvPr>
            <p:ph idx="1"/>
          </p:nvPr>
        </p:nvSpPr>
        <p:spPr/>
        <p:txBody>
          <a:bodyPr/>
          <a:lstStyle/>
          <a:p>
            <a:r>
              <a:rPr lang="es-ES" b="1" dirty="0">
                <a:ea typeface="+mn-lt"/>
                <a:cs typeface="+mn-lt"/>
              </a:rPr>
              <a:t>Docker </a:t>
            </a:r>
            <a:r>
              <a:rPr lang="es-ES" b="1" dirty="0" err="1">
                <a:ea typeface="+mn-lt"/>
                <a:cs typeface="+mn-lt"/>
              </a:rPr>
              <a:t>Compose</a:t>
            </a:r>
            <a:r>
              <a:rPr lang="es-ES" dirty="0">
                <a:ea typeface="+mn-lt"/>
                <a:cs typeface="+mn-lt"/>
              </a:rPr>
              <a:t> es una herramienta para definir y ejecutar aplicaciones de </a:t>
            </a:r>
            <a:r>
              <a:rPr lang="es-ES" b="1" dirty="0">
                <a:ea typeface="+mn-lt"/>
                <a:cs typeface="+mn-lt"/>
              </a:rPr>
              <a:t>Docker</a:t>
            </a:r>
            <a:r>
              <a:rPr lang="es-ES" dirty="0">
                <a:ea typeface="+mn-lt"/>
                <a:cs typeface="+mn-lt"/>
              </a:rPr>
              <a:t> de varios contenedores. </a:t>
            </a:r>
          </a:p>
          <a:p>
            <a:r>
              <a:rPr lang="es-ES" dirty="0">
                <a:ea typeface="+mn-lt"/>
                <a:cs typeface="+mn-lt"/>
              </a:rPr>
              <a:t>En </a:t>
            </a:r>
            <a:r>
              <a:rPr lang="es-ES" b="1" dirty="0" err="1">
                <a:ea typeface="+mn-lt"/>
                <a:cs typeface="+mn-lt"/>
              </a:rPr>
              <a:t>Compose</a:t>
            </a:r>
            <a:r>
              <a:rPr lang="es-ES" dirty="0">
                <a:ea typeface="+mn-lt"/>
                <a:cs typeface="+mn-lt"/>
              </a:rPr>
              <a:t>, se usa un archivo YAML para configurar los servicios de la aplicación. </a:t>
            </a:r>
          </a:p>
          <a:p>
            <a:r>
              <a:rPr lang="es-ES" dirty="0">
                <a:ea typeface="+mn-lt"/>
                <a:cs typeface="+mn-lt"/>
              </a:rPr>
              <a:t>Después, con un solo comando, se crean y se inician todos los servicios de la configuración.</a:t>
            </a:r>
            <a:endParaRPr lang="es-ES"/>
          </a:p>
        </p:txBody>
      </p:sp>
    </p:spTree>
    <p:extLst>
      <p:ext uri="{BB962C8B-B14F-4D97-AF65-F5344CB8AC3E}">
        <p14:creationId xmlns:p14="http://schemas.microsoft.com/office/powerpoint/2010/main" val="1670590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2A494E3-D525-B6C7-05D3-6B9FA259BB74}"/>
              </a:ext>
            </a:extLst>
          </p:cNvPr>
          <p:cNvSpPr>
            <a:spLocks noGrp="1"/>
          </p:cNvSpPr>
          <p:nvPr>
            <p:ph type="title"/>
          </p:nvPr>
        </p:nvSpPr>
        <p:spPr>
          <a:xfrm>
            <a:off x="1033584" y="-765567"/>
            <a:ext cx="10261602" cy="3022257"/>
          </a:xfrm>
          <a:effectLst/>
        </p:spPr>
        <p:txBody>
          <a:bodyPr vert="horz" lIns="91440" tIns="45720" rIns="91440" bIns="45720" rtlCol="0" anchor="b">
            <a:normAutofit/>
          </a:bodyPr>
          <a:lstStyle/>
          <a:p>
            <a:pPr algn="ctr"/>
            <a:r>
              <a:rPr lang="en-US" sz="7200">
                <a:solidFill>
                  <a:schemeClr val="tx1"/>
                </a:solidFill>
              </a:rPr>
              <a:t>Seguridad, Conexión Segura, SSL</a:t>
            </a:r>
          </a:p>
        </p:txBody>
      </p:sp>
      <p:sp>
        <p:nvSpPr>
          <p:cNvPr id="12" name="Freeform: Shape 11">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Gráfico 5" descr="Bloquear contorno">
            <a:extLst>
              <a:ext uri="{FF2B5EF4-FFF2-40B4-BE49-F238E27FC236}">
                <a16:creationId xmlns:a16="http://schemas.microsoft.com/office/drawing/2014/main" id="{BAA676FE-501A-9FDD-11DF-EC744E5D65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3954" y="2336800"/>
            <a:ext cx="3044092" cy="3044092"/>
          </a:xfrm>
          <a:prstGeom prst="rect">
            <a:avLst/>
          </a:prstGeom>
        </p:spPr>
      </p:pic>
    </p:spTree>
    <p:extLst>
      <p:ext uri="{BB962C8B-B14F-4D97-AF65-F5344CB8AC3E}">
        <p14:creationId xmlns:p14="http://schemas.microsoft.com/office/powerpoint/2010/main" val="1378416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72C3F0-D532-AD13-7DB7-555BEAB3860E}"/>
              </a:ext>
            </a:extLst>
          </p:cNvPr>
          <p:cNvSpPr>
            <a:spLocks noGrp="1"/>
          </p:cNvSpPr>
          <p:nvPr>
            <p:ph type="title"/>
          </p:nvPr>
        </p:nvSpPr>
        <p:spPr/>
        <p:txBody>
          <a:bodyPr/>
          <a:lstStyle/>
          <a:p>
            <a:r>
              <a:rPr lang="es-ES" b="0" dirty="0"/>
              <a:t>¿Qué es una conexión segura?</a:t>
            </a:r>
          </a:p>
        </p:txBody>
      </p:sp>
      <p:sp>
        <p:nvSpPr>
          <p:cNvPr id="3" name="Marcador de contenido 2">
            <a:extLst>
              <a:ext uri="{FF2B5EF4-FFF2-40B4-BE49-F238E27FC236}">
                <a16:creationId xmlns:a16="http://schemas.microsoft.com/office/drawing/2014/main" id="{9A11F3A0-37D0-A624-53B4-60A1864A32C6}"/>
              </a:ext>
            </a:extLst>
          </p:cNvPr>
          <p:cNvSpPr>
            <a:spLocks noGrp="1"/>
          </p:cNvSpPr>
          <p:nvPr>
            <p:ph idx="1"/>
          </p:nvPr>
        </p:nvSpPr>
        <p:spPr/>
        <p:txBody>
          <a:bodyPr/>
          <a:lstStyle/>
          <a:p>
            <a:pPr marL="0" indent="0">
              <a:buNone/>
            </a:pPr>
            <a:r>
              <a:rPr lang="es-ES" dirty="0">
                <a:ea typeface="+mn-lt"/>
                <a:cs typeface="+mn-lt"/>
              </a:rPr>
              <a:t>Las conexiones seguras aseguran el nivel máximo de privacidad durante la transmisión de datos a través de Internet. En este sentido, uno de los procedimientos más sencillos para disfrutar de conexiones seguras es utilizar certificados SSL.</a:t>
            </a:r>
          </a:p>
          <a:p>
            <a:pPr marL="0" indent="0">
              <a:buNone/>
            </a:pPr>
            <a:endParaRPr lang="es-ES" dirty="0"/>
          </a:p>
          <a:p>
            <a:pPr marL="0" indent="0">
              <a:buNone/>
            </a:pPr>
            <a:r>
              <a:rPr lang="es-ES" dirty="0">
                <a:ea typeface="+mn-lt"/>
                <a:cs typeface="+mn-lt"/>
              </a:rPr>
              <a:t>Cuando una página web tiene el cifrado SSL, el navegador establece una conexión segura con el servidor web y evita que nadie pueda acceder o ver lo que el usuario escribe en el navegador. Para crear una conexión SSL hay que adquirir un certificado SSL, el cual creará dos llaves: una privada y una pública.</a:t>
            </a:r>
          </a:p>
        </p:txBody>
      </p:sp>
    </p:spTree>
    <p:extLst>
      <p:ext uri="{BB962C8B-B14F-4D97-AF65-F5344CB8AC3E}">
        <p14:creationId xmlns:p14="http://schemas.microsoft.com/office/powerpoint/2010/main" val="3693758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BC057A-8804-D639-217C-567C74B79595}"/>
              </a:ext>
            </a:extLst>
          </p:cNvPr>
          <p:cNvSpPr>
            <a:spLocks noGrp="1"/>
          </p:cNvSpPr>
          <p:nvPr>
            <p:ph type="title"/>
          </p:nvPr>
        </p:nvSpPr>
        <p:spPr>
          <a:xfrm>
            <a:off x="810000" y="574188"/>
            <a:ext cx="10571998" cy="970450"/>
          </a:xfrm>
        </p:spPr>
        <p:txBody>
          <a:bodyPr/>
          <a:lstStyle/>
          <a:p>
            <a:r>
              <a:rPr lang="es-ES" b="0" dirty="0"/>
              <a:t>¿Qué es el Certificado Digital?</a:t>
            </a:r>
          </a:p>
        </p:txBody>
      </p:sp>
      <p:sp>
        <p:nvSpPr>
          <p:cNvPr id="3" name="Marcador de contenido 2">
            <a:extLst>
              <a:ext uri="{FF2B5EF4-FFF2-40B4-BE49-F238E27FC236}">
                <a16:creationId xmlns:a16="http://schemas.microsoft.com/office/drawing/2014/main" id="{994F15B0-507C-E9ED-3FE1-8C24C6321A59}"/>
              </a:ext>
            </a:extLst>
          </p:cNvPr>
          <p:cNvSpPr>
            <a:spLocks noGrp="1"/>
          </p:cNvSpPr>
          <p:nvPr>
            <p:ph idx="1"/>
          </p:nvPr>
        </p:nvSpPr>
        <p:spPr/>
        <p:txBody>
          <a:bodyPr/>
          <a:lstStyle/>
          <a:p>
            <a:r>
              <a:rPr lang="es-ES" dirty="0">
                <a:ea typeface="+mn-lt"/>
                <a:cs typeface="+mn-lt"/>
              </a:rPr>
              <a:t>Un certificado digital  es un fichero informático firmado electrónicamente por un prestador de servicios de certificación, considerado por otras entidades como una autoridad para este tipo de contenido, que vincula unos datos de verificación de firma a un firmante. </a:t>
            </a:r>
          </a:p>
          <a:p>
            <a:r>
              <a:rPr lang="es-ES" dirty="0">
                <a:ea typeface="+mn-lt"/>
                <a:cs typeface="+mn-lt"/>
              </a:rPr>
              <a:t>Tiene una estructura de datos que contiene información sobre la entidad (por ejemplo, una clave pública, una identidad o un conjunto de privilegios). </a:t>
            </a:r>
          </a:p>
          <a:p>
            <a:r>
              <a:rPr lang="es-ES" dirty="0"/>
              <a:t>Teniendo un certificado y unas claves pasamos de tener una conexión HTTP no segura a una HTTPS totalmente segura.</a:t>
            </a:r>
          </a:p>
        </p:txBody>
      </p:sp>
    </p:spTree>
    <p:extLst>
      <p:ext uri="{BB962C8B-B14F-4D97-AF65-F5344CB8AC3E}">
        <p14:creationId xmlns:p14="http://schemas.microsoft.com/office/powerpoint/2010/main" val="1888935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D426ACD-896E-78B6-8FF0-77F2BFE27E6B}"/>
              </a:ext>
            </a:extLst>
          </p:cNvPr>
          <p:cNvSpPr>
            <a:spLocks noGrp="1"/>
          </p:cNvSpPr>
          <p:nvPr>
            <p:ph type="title"/>
          </p:nvPr>
        </p:nvSpPr>
        <p:spPr>
          <a:xfrm>
            <a:off x="810000" y="447188"/>
            <a:ext cx="10571998" cy="970450"/>
          </a:xfrm>
          <a:effectLst/>
        </p:spPr>
        <p:txBody>
          <a:bodyPr anchor="ctr">
            <a:normAutofit/>
          </a:bodyPr>
          <a:lstStyle/>
          <a:p>
            <a:pPr algn="ctr"/>
            <a:r>
              <a:rPr lang="es-ES" sz="2800" b="0">
                <a:solidFill>
                  <a:schemeClr val="tx1"/>
                </a:solidFill>
              </a:rPr>
              <a:t>¿Por qué  una base de datos no relacional?</a:t>
            </a: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Marcador de contenido 2">
            <a:extLst>
              <a:ext uri="{FF2B5EF4-FFF2-40B4-BE49-F238E27FC236}">
                <a16:creationId xmlns:a16="http://schemas.microsoft.com/office/drawing/2014/main" id="{181ABEC7-E9E5-DDAF-3D29-FC3A7E2B29D3}"/>
              </a:ext>
            </a:extLst>
          </p:cNvPr>
          <p:cNvSpPr>
            <a:spLocks noGrp="1"/>
          </p:cNvSpPr>
          <p:nvPr>
            <p:ph idx="1"/>
          </p:nvPr>
        </p:nvSpPr>
        <p:spPr>
          <a:xfrm>
            <a:off x="1115732" y="2222287"/>
            <a:ext cx="9966953" cy="3636511"/>
          </a:xfrm>
          <a:effectLst/>
        </p:spPr>
        <p:txBody>
          <a:bodyPr>
            <a:normAutofit/>
          </a:bodyPr>
          <a:lstStyle/>
          <a:p>
            <a:r>
              <a:rPr lang="es-ES" dirty="0">
                <a:ea typeface="+mn-lt"/>
                <a:cs typeface="+mn-lt"/>
              </a:rPr>
              <a:t>En el desarrollo web es muy popular.</a:t>
            </a:r>
          </a:p>
          <a:p>
            <a:r>
              <a:rPr lang="es-ES" dirty="0"/>
              <a:t>Quería romper con el modelo relacional</a:t>
            </a:r>
          </a:p>
          <a:p>
            <a:r>
              <a:rPr lang="es-ES" dirty="0">
                <a:ea typeface="+mn-lt"/>
                <a:cs typeface="+mn-lt"/>
              </a:rPr>
              <a:t>Son mucho más flexibles a la hora de crear esquemas de información.</a:t>
            </a:r>
            <a:endParaRPr lang="es-ES" dirty="0"/>
          </a:p>
          <a:p>
            <a:r>
              <a:rPr lang="es-ES" dirty="0">
                <a:ea typeface="+mn-lt"/>
                <a:cs typeface="+mn-lt"/>
              </a:rPr>
              <a:t>Gestión de datos no estructurados o semiestructurados sin tantas restricciones</a:t>
            </a:r>
            <a:endParaRPr lang="es-ES" dirty="0"/>
          </a:p>
          <a:p>
            <a:r>
              <a:rPr lang="es-ES" dirty="0">
                <a:ea typeface="+mn-lt"/>
                <a:cs typeface="+mn-lt"/>
              </a:rPr>
              <a:t>Ofrecen una mayor escalabilidad.</a:t>
            </a:r>
            <a:endParaRPr lang="es-ES" dirty="0"/>
          </a:p>
          <a:p>
            <a:endParaRPr lang="es-ES" dirty="0"/>
          </a:p>
        </p:txBody>
      </p:sp>
    </p:spTree>
    <p:extLst>
      <p:ext uri="{BB962C8B-B14F-4D97-AF65-F5344CB8AC3E}">
        <p14:creationId xmlns:p14="http://schemas.microsoft.com/office/powerpoint/2010/main" val="541489449"/>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2044794A-7B18-504F-1392-237D2AC021A5}"/>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a:t>Explicación gráfica</a:t>
            </a:r>
          </a:p>
        </p:txBody>
      </p:sp>
      <p:pic>
        <p:nvPicPr>
          <p:cNvPr id="4" name="Imagen 4" descr="Imagen que contiene Diagrama&#10;&#10;Descripción generada automáticamente">
            <a:extLst>
              <a:ext uri="{FF2B5EF4-FFF2-40B4-BE49-F238E27FC236}">
                <a16:creationId xmlns:a16="http://schemas.microsoft.com/office/drawing/2014/main" id="{2901DAC7-02C0-7E50-F0B1-F3CB7136392E}"/>
              </a:ext>
            </a:extLst>
          </p:cNvPr>
          <p:cNvPicPr>
            <a:picLocks noGrp="1" noChangeAspect="1"/>
          </p:cNvPicPr>
          <p:nvPr>
            <p:ph idx="1"/>
          </p:nvPr>
        </p:nvPicPr>
        <p:blipFill>
          <a:blip r:embed="rId3"/>
          <a:stretch>
            <a:fillRect/>
          </a:stretch>
        </p:blipFill>
        <p:spPr>
          <a:xfrm>
            <a:off x="4811549" y="934062"/>
            <a:ext cx="7293831" cy="473854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004452996"/>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24" name="Rectangle 18">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4463BEC-139C-6B65-4432-156918C3B0C3}"/>
              </a:ext>
            </a:extLst>
          </p:cNvPr>
          <p:cNvSpPr>
            <a:spLocks noGrp="1"/>
          </p:cNvSpPr>
          <p:nvPr>
            <p:ph type="title"/>
          </p:nvPr>
        </p:nvSpPr>
        <p:spPr>
          <a:xfrm>
            <a:off x="965199" y="-1615490"/>
            <a:ext cx="10261602" cy="3022257"/>
          </a:xfrm>
          <a:effectLst/>
        </p:spPr>
        <p:txBody>
          <a:bodyPr vert="horz" lIns="91440" tIns="45720" rIns="91440" bIns="45720" rtlCol="0" anchor="b">
            <a:normAutofit/>
          </a:bodyPr>
          <a:lstStyle/>
          <a:p>
            <a:pPr algn="ctr"/>
            <a:r>
              <a:rPr lang="en-US" sz="7200" dirty="0">
                <a:solidFill>
                  <a:schemeClr val="tx1"/>
                </a:solidFill>
              </a:rPr>
              <a:t>Fase de despliegue</a:t>
            </a:r>
          </a:p>
        </p:txBody>
      </p:sp>
      <p:sp>
        <p:nvSpPr>
          <p:cNvPr id="25" name="Freeform: Shape 20">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4" name="Gráfico 4" descr="Avión contorno">
            <a:extLst>
              <a:ext uri="{FF2B5EF4-FFF2-40B4-BE49-F238E27FC236}">
                <a16:creationId xmlns:a16="http://schemas.microsoft.com/office/drawing/2014/main" id="{A1620280-5432-1676-1FE1-639DF8784A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7418" y="1760417"/>
            <a:ext cx="3337167" cy="3327398"/>
          </a:xfrm>
          <a:prstGeom prst="rect">
            <a:avLst/>
          </a:prstGeom>
        </p:spPr>
      </p:pic>
    </p:spTree>
    <p:extLst>
      <p:ext uri="{BB962C8B-B14F-4D97-AF65-F5344CB8AC3E}">
        <p14:creationId xmlns:p14="http://schemas.microsoft.com/office/powerpoint/2010/main" val="2225796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60D8E68-3C34-4C0E-AD3E-80B283FF3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6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6" descr="Imagen que contiene texto, señal, firmar&#10;&#10;Descripción generada automáticamente">
            <a:extLst>
              <a:ext uri="{FF2B5EF4-FFF2-40B4-BE49-F238E27FC236}">
                <a16:creationId xmlns:a16="http://schemas.microsoft.com/office/drawing/2014/main" id="{B9C57C92-26BC-977B-1868-87D816BE2FF4}"/>
              </a:ext>
            </a:extLst>
          </p:cNvPr>
          <p:cNvPicPr>
            <a:picLocks noChangeAspect="1"/>
          </p:cNvPicPr>
          <p:nvPr/>
        </p:nvPicPr>
        <p:blipFill>
          <a:blip r:embed="rId2"/>
          <a:stretch>
            <a:fillRect/>
          </a:stretch>
        </p:blipFill>
        <p:spPr>
          <a:xfrm>
            <a:off x="1753607" y="964692"/>
            <a:ext cx="8684785" cy="4928616"/>
          </a:xfrm>
          <a:prstGeom prst="rect">
            <a:avLst/>
          </a:prstGeom>
        </p:spPr>
      </p:pic>
      <p:sp>
        <p:nvSpPr>
          <p:cNvPr id="13" name="Rounded Rectangle 14">
            <a:extLst>
              <a:ext uri="{FF2B5EF4-FFF2-40B4-BE49-F238E27FC236}">
                <a16:creationId xmlns:a16="http://schemas.microsoft.com/office/drawing/2014/main" id="{7188AEC5-C3B6-4F84-960F-0246A53F7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prstGeom prst="roundRect">
            <a:avLst>
              <a:gd name="adj" fmla="val 3513"/>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8799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0D8E68-3C34-4C0E-AD3E-80B283FF3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A4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5">
            <a:extLst>
              <a:ext uri="{FF2B5EF4-FFF2-40B4-BE49-F238E27FC236}">
                <a16:creationId xmlns:a16="http://schemas.microsoft.com/office/drawing/2014/main" id="{81C6657B-A957-9601-78D5-2FBA9AA5964F}"/>
              </a:ext>
            </a:extLst>
          </p:cNvPr>
          <p:cNvPicPr>
            <a:picLocks noChangeAspect="1"/>
          </p:cNvPicPr>
          <p:nvPr/>
        </p:nvPicPr>
        <p:blipFill rotWithShape="1">
          <a:blip r:embed="rId2"/>
          <a:srcRect l="598" t="1140" r="6657" b="1282"/>
          <a:stretch/>
        </p:blipFill>
        <p:spPr>
          <a:xfrm>
            <a:off x="1634567" y="964692"/>
            <a:ext cx="8922866" cy="4928616"/>
          </a:xfrm>
          <a:prstGeom prst="rect">
            <a:avLst/>
          </a:prstGeom>
        </p:spPr>
      </p:pic>
      <p:sp>
        <p:nvSpPr>
          <p:cNvPr id="14" name="Rounded Rectangle 14">
            <a:extLst>
              <a:ext uri="{FF2B5EF4-FFF2-40B4-BE49-F238E27FC236}">
                <a16:creationId xmlns:a16="http://schemas.microsoft.com/office/drawing/2014/main" id="{7188AEC5-C3B6-4F84-960F-0246A53F7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prstGeom prst="roundRect">
            <a:avLst>
              <a:gd name="adj" fmla="val 3513"/>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483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16B6AE5-A8A1-CED1-1AFD-7D312351A210}"/>
              </a:ext>
            </a:extLst>
          </p:cNvPr>
          <p:cNvSpPr>
            <a:spLocks noGrp="1"/>
          </p:cNvSpPr>
          <p:nvPr>
            <p:ph type="title"/>
          </p:nvPr>
        </p:nvSpPr>
        <p:spPr>
          <a:xfrm>
            <a:off x="965200" y="1218476"/>
            <a:ext cx="3187318" cy="4421050"/>
          </a:xfrm>
          <a:effectLst/>
        </p:spPr>
        <p:txBody>
          <a:bodyPr anchor="ctr">
            <a:normAutofit/>
          </a:bodyPr>
          <a:lstStyle/>
          <a:p>
            <a:pPr algn="r"/>
            <a:r>
              <a:rPr lang="es-ES" sz="3200" b="0">
                <a:solidFill>
                  <a:schemeClr val="tx1"/>
                </a:solidFill>
              </a:rPr>
              <a:t>¿De qué manera se despliega ?</a:t>
            </a:r>
          </a:p>
        </p:txBody>
      </p:sp>
      <p:cxnSp>
        <p:nvCxnSpPr>
          <p:cNvPr id="10" name="Straight Connector 9">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5246FD2-730B-2985-DD3D-BE8B583C125A}"/>
              </a:ext>
            </a:extLst>
          </p:cNvPr>
          <p:cNvSpPr>
            <a:spLocks noGrp="1"/>
          </p:cNvSpPr>
          <p:nvPr>
            <p:ph idx="1"/>
          </p:nvPr>
        </p:nvSpPr>
        <p:spPr>
          <a:xfrm>
            <a:off x="5146751" y="1218475"/>
            <a:ext cx="6080050" cy="4421051"/>
          </a:xfrm>
          <a:effectLst/>
        </p:spPr>
        <p:txBody>
          <a:bodyPr>
            <a:normAutofit/>
          </a:bodyPr>
          <a:lstStyle/>
          <a:p>
            <a:r>
              <a:rPr lang="es-ES" sz="1600"/>
              <a:t>Para el control de versiones he utilizado Git y Github.</a:t>
            </a:r>
          </a:p>
          <a:p>
            <a:r>
              <a:rPr lang="es-ES" sz="1600"/>
              <a:t>Ambos servicios visto anteriormente estan enlazados con los repositorios de Github</a:t>
            </a:r>
          </a:p>
          <a:p>
            <a:r>
              <a:rPr lang="es-ES" sz="1600"/>
              <a:t>Desplegación y test cada vez que se fusionen ramas o se hagan cambios.</a:t>
            </a:r>
          </a:p>
          <a:p>
            <a:endParaRPr lang="es-ES" sz="1600"/>
          </a:p>
        </p:txBody>
      </p:sp>
    </p:spTree>
    <p:extLst>
      <p:ext uri="{BB962C8B-B14F-4D97-AF65-F5344CB8AC3E}">
        <p14:creationId xmlns:p14="http://schemas.microsoft.com/office/powerpoint/2010/main" val="363150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23" name="Rectangle 19">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5" descr="Primer plano de la cara de una cabra, con una etiqueta en la oreja, de pie en un refugio, mirando por encima de una cerca de madera">
            <a:extLst>
              <a:ext uri="{FF2B5EF4-FFF2-40B4-BE49-F238E27FC236}">
                <a16:creationId xmlns:a16="http://schemas.microsoft.com/office/drawing/2014/main" id="{76425799-669C-B96A-7BFF-BA25765E378D}"/>
              </a:ext>
            </a:extLst>
          </p:cNvPr>
          <p:cNvPicPr>
            <a:picLocks noChangeAspect="1"/>
          </p:cNvPicPr>
          <p:nvPr/>
        </p:nvPicPr>
        <p:blipFill rotWithShape="1">
          <a:blip r:embed="rId2">
            <a:alphaModFix amt="40000"/>
          </a:blip>
          <a:srcRect t="6795" b="8935"/>
          <a:stretch/>
        </p:blipFill>
        <p:spPr>
          <a:xfrm>
            <a:off x="20" y="10"/>
            <a:ext cx="12191980" cy="6857990"/>
          </a:xfrm>
          <a:prstGeom prst="rect">
            <a:avLst/>
          </a:prstGeom>
        </p:spPr>
      </p:pic>
      <p:sp>
        <p:nvSpPr>
          <p:cNvPr id="2" name="Título 1">
            <a:extLst>
              <a:ext uri="{FF2B5EF4-FFF2-40B4-BE49-F238E27FC236}">
                <a16:creationId xmlns:a16="http://schemas.microsoft.com/office/drawing/2014/main" id="{4FD44327-B7B7-C270-F27D-914B82D4FB99}"/>
              </a:ext>
            </a:extLst>
          </p:cNvPr>
          <p:cNvSpPr>
            <a:spLocks noGrp="1"/>
          </p:cNvSpPr>
          <p:nvPr>
            <p:ph type="title"/>
          </p:nvPr>
        </p:nvSpPr>
        <p:spPr>
          <a:xfrm>
            <a:off x="810001" y="1449147"/>
            <a:ext cx="10572000" cy="2413607"/>
          </a:xfrm>
        </p:spPr>
        <p:txBody>
          <a:bodyPr vert="horz" lIns="91440" tIns="45720" rIns="91440" bIns="45720" rtlCol="0" anchor="b">
            <a:normAutofit/>
          </a:bodyPr>
          <a:lstStyle/>
          <a:p>
            <a:r>
              <a:rPr lang="en-US" sz="5400"/>
              <a:t>Muchas gracias por atender !</a:t>
            </a:r>
          </a:p>
        </p:txBody>
      </p:sp>
    </p:spTree>
    <p:extLst>
      <p:ext uri="{BB962C8B-B14F-4D97-AF65-F5344CB8AC3E}">
        <p14:creationId xmlns:p14="http://schemas.microsoft.com/office/powerpoint/2010/main" val="199702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BDEF1B6-CABC-4FE5-BBB0-98BACFAB0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Captura de pantalla de un celular&#10;&#10;Descripción generada automáticamente">
            <a:extLst>
              <a:ext uri="{FF2B5EF4-FFF2-40B4-BE49-F238E27FC236}">
                <a16:creationId xmlns:a16="http://schemas.microsoft.com/office/drawing/2014/main" id="{6D1A3E43-B2F3-908B-A34D-F77C4068F9BC}"/>
              </a:ext>
            </a:extLst>
          </p:cNvPr>
          <p:cNvPicPr>
            <a:picLocks noChangeAspect="1"/>
          </p:cNvPicPr>
          <p:nvPr/>
        </p:nvPicPr>
        <p:blipFill rotWithShape="1">
          <a:blip r:embed="rId2"/>
          <a:srcRect l="6673" r="12457" b="-1"/>
          <a:stretch/>
        </p:blipFill>
        <p:spPr>
          <a:xfrm>
            <a:off x="5985393" y="-1"/>
            <a:ext cx="6206607" cy="4125251"/>
          </a:xfrm>
          <a:prstGeom prst="rect">
            <a:avLst/>
          </a:prstGeom>
        </p:spPr>
      </p:pic>
      <p:sp useBgFill="1">
        <p:nvSpPr>
          <p:cNvPr id="35" name="Freeform 9">
            <a:extLst>
              <a:ext uri="{FF2B5EF4-FFF2-40B4-BE49-F238E27FC236}">
                <a16:creationId xmlns:a16="http://schemas.microsoft.com/office/drawing/2014/main" id="{B48BE8E5-C0F4-4C06-9B14-3DD8C0383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8C429B1-4E1C-43A0-3117-C498D7808413}"/>
              </a:ext>
            </a:extLst>
          </p:cNvPr>
          <p:cNvSpPr>
            <a:spLocks noGrp="1"/>
          </p:cNvSpPr>
          <p:nvPr>
            <p:ph type="title"/>
          </p:nvPr>
        </p:nvSpPr>
        <p:spPr>
          <a:xfrm>
            <a:off x="810000" y="447188"/>
            <a:ext cx="4930400" cy="1559412"/>
          </a:xfrm>
          <a:effectLst/>
        </p:spPr>
        <p:txBody>
          <a:bodyPr>
            <a:normAutofit/>
          </a:bodyPr>
          <a:lstStyle/>
          <a:p>
            <a:r>
              <a:rPr lang="es-ES" b="0">
                <a:solidFill>
                  <a:schemeClr val="tx1"/>
                </a:solidFill>
              </a:rPr>
              <a:t>MongoDB Atlas</a:t>
            </a:r>
          </a:p>
        </p:txBody>
      </p:sp>
      <p:sp>
        <p:nvSpPr>
          <p:cNvPr id="3" name="Marcador de contenido 2">
            <a:extLst>
              <a:ext uri="{FF2B5EF4-FFF2-40B4-BE49-F238E27FC236}">
                <a16:creationId xmlns:a16="http://schemas.microsoft.com/office/drawing/2014/main" id="{1E398AC4-47C4-177F-1DC2-03616BDE2A80}"/>
              </a:ext>
            </a:extLst>
          </p:cNvPr>
          <p:cNvSpPr>
            <a:spLocks noGrp="1"/>
          </p:cNvSpPr>
          <p:nvPr>
            <p:ph idx="1"/>
          </p:nvPr>
        </p:nvSpPr>
        <p:spPr>
          <a:xfrm>
            <a:off x="818712" y="2413000"/>
            <a:ext cx="4921687" cy="3632200"/>
          </a:xfrm>
          <a:effectLst/>
        </p:spPr>
        <p:txBody>
          <a:bodyPr>
            <a:normAutofit/>
          </a:bodyPr>
          <a:lstStyle/>
          <a:p>
            <a:r>
              <a:rPr lang="es-ES" b="1">
                <a:ea typeface="+mn-lt"/>
                <a:cs typeface="+mn-lt"/>
              </a:rPr>
              <a:t>MongoDB Atlas</a:t>
            </a:r>
            <a:r>
              <a:rPr lang="es-ES">
                <a:ea typeface="+mn-lt"/>
                <a:cs typeface="+mn-lt"/>
              </a:rPr>
              <a:t> es un servicio que te permite crear y administrar tu BBDD </a:t>
            </a:r>
            <a:r>
              <a:rPr lang="es-ES" b="1">
                <a:ea typeface="+mn-lt"/>
                <a:cs typeface="+mn-lt"/>
              </a:rPr>
              <a:t>MongoDB</a:t>
            </a:r>
            <a:r>
              <a:rPr lang="es-ES">
                <a:ea typeface="+mn-lt"/>
                <a:cs typeface="+mn-lt"/>
              </a:rPr>
              <a:t> desde cualquier lugar del mundo, a través de su plataforma.</a:t>
            </a:r>
          </a:p>
          <a:p>
            <a:r>
              <a:rPr lang="es-ES">
                <a:ea typeface="+mn-lt"/>
                <a:cs typeface="+mn-lt"/>
              </a:rPr>
              <a:t>No hace falta configuraciones previas</a:t>
            </a:r>
          </a:p>
          <a:p>
            <a:r>
              <a:rPr lang="es-ES">
                <a:ea typeface="+mn-lt"/>
                <a:cs typeface="+mn-lt"/>
              </a:rPr>
              <a:t> Ni establecer protocolos de seguridad.</a:t>
            </a:r>
            <a:endParaRPr lang="es-ES"/>
          </a:p>
        </p:txBody>
      </p:sp>
      <p:pic>
        <p:nvPicPr>
          <p:cNvPr id="5" name="Imagen 5" descr="Texto&#10;&#10;Descripción generada automáticamente">
            <a:extLst>
              <a:ext uri="{FF2B5EF4-FFF2-40B4-BE49-F238E27FC236}">
                <a16:creationId xmlns:a16="http://schemas.microsoft.com/office/drawing/2014/main" id="{239E3411-3267-3D57-7646-A69C1FE36AD1}"/>
              </a:ext>
            </a:extLst>
          </p:cNvPr>
          <p:cNvPicPr>
            <a:picLocks noChangeAspect="1"/>
          </p:cNvPicPr>
          <p:nvPr/>
        </p:nvPicPr>
        <p:blipFill rotWithShape="1">
          <a:blip r:embed="rId3"/>
          <a:srcRect r="475"/>
          <a:stretch/>
        </p:blipFill>
        <p:spPr>
          <a:xfrm>
            <a:off x="6485467" y="4213075"/>
            <a:ext cx="5706532" cy="2644924"/>
          </a:xfrm>
          <a:prstGeom prst="rect">
            <a:avLst/>
          </a:prstGeom>
        </p:spPr>
      </p:pic>
    </p:spTree>
    <p:extLst>
      <p:ext uri="{BB962C8B-B14F-4D97-AF65-F5344CB8AC3E}">
        <p14:creationId xmlns:p14="http://schemas.microsoft.com/office/powerpoint/2010/main" val="3181785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2AE9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2AE9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Texto&#10;&#10;Descripción generada automáticamente">
            <a:extLst>
              <a:ext uri="{FF2B5EF4-FFF2-40B4-BE49-F238E27FC236}">
                <a16:creationId xmlns:a16="http://schemas.microsoft.com/office/drawing/2014/main" id="{990674D6-0ED4-5DF4-C9CE-0D02A723D815}"/>
              </a:ext>
            </a:extLst>
          </p:cNvPr>
          <p:cNvPicPr>
            <a:picLocks noChangeAspect="1"/>
          </p:cNvPicPr>
          <p:nvPr/>
        </p:nvPicPr>
        <p:blipFill rotWithShape="1">
          <a:blip r:embed="rId2"/>
          <a:srcRect l="6361" r="9309" b="-1"/>
          <a:stretch/>
        </p:blipFill>
        <p:spPr>
          <a:xfrm>
            <a:off x="466241" y="843506"/>
            <a:ext cx="4177329" cy="1950543"/>
          </a:xfrm>
          <a:prstGeom prst="rect">
            <a:avLst/>
          </a:prstGeom>
        </p:spPr>
      </p:pic>
      <p:sp>
        <p:nvSpPr>
          <p:cNvPr id="35" name="Rectangle 34">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5" descr="Diagrama&#10;&#10;Descripción generada automáticamente">
            <a:extLst>
              <a:ext uri="{FF2B5EF4-FFF2-40B4-BE49-F238E27FC236}">
                <a16:creationId xmlns:a16="http://schemas.microsoft.com/office/drawing/2014/main" id="{774D10A2-2F3E-03F0-B381-0FF5DD5F6659}"/>
              </a:ext>
            </a:extLst>
          </p:cNvPr>
          <p:cNvPicPr>
            <a:picLocks noChangeAspect="1"/>
          </p:cNvPicPr>
          <p:nvPr/>
        </p:nvPicPr>
        <p:blipFill rotWithShape="1">
          <a:blip r:embed="rId3"/>
          <a:srcRect l="868" r="145"/>
          <a:stretch/>
        </p:blipFill>
        <p:spPr>
          <a:xfrm>
            <a:off x="4978687" y="1836823"/>
            <a:ext cx="6748737" cy="3130092"/>
          </a:xfrm>
          <a:prstGeom prst="rect">
            <a:avLst/>
          </a:prstGeom>
        </p:spPr>
      </p:pic>
      <p:pic>
        <p:nvPicPr>
          <p:cNvPr id="6" name="Imagen 6" descr="Diagrama&#10;&#10;Descripción generada automáticamente">
            <a:extLst>
              <a:ext uri="{FF2B5EF4-FFF2-40B4-BE49-F238E27FC236}">
                <a16:creationId xmlns:a16="http://schemas.microsoft.com/office/drawing/2014/main" id="{2BE874D4-7759-1AE3-81FA-8AA1C2D2A0D2}"/>
              </a:ext>
            </a:extLst>
          </p:cNvPr>
          <p:cNvPicPr>
            <a:picLocks noChangeAspect="1"/>
          </p:cNvPicPr>
          <p:nvPr/>
        </p:nvPicPr>
        <p:blipFill rotWithShape="1">
          <a:blip r:embed="rId4"/>
          <a:srcRect l="11591" r="1396" b="2"/>
          <a:stretch/>
        </p:blipFill>
        <p:spPr>
          <a:xfrm>
            <a:off x="466242" y="4022405"/>
            <a:ext cx="4177326" cy="1979851"/>
          </a:xfrm>
          <a:prstGeom prst="rect">
            <a:avLst/>
          </a:prstGeom>
        </p:spPr>
      </p:pic>
    </p:spTree>
    <p:extLst>
      <p:ext uri="{BB962C8B-B14F-4D97-AF65-F5344CB8AC3E}">
        <p14:creationId xmlns:p14="http://schemas.microsoft.com/office/powerpoint/2010/main" val="3158948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246B5A-BDCE-004F-B629-C2B3D9C726A6}"/>
              </a:ext>
            </a:extLst>
          </p:cNvPr>
          <p:cNvSpPr>
            <a:spLocks noGrp="1"/>
          </p:cNvSpPr>
          <p:nvPr>
            <p:ph type="title"/>
          </p:nvPr>
        </p:nvSpPr>
        <p:spPr>
          <a:xfrm>
            <a:off x="810000" y="447188"/>
            <a:ext cx="10571998" cy="970450"/>
          </a:xfrm>
        </p:spPr>
        <p:txBody>
          <a:bodyPr>
            <a:normAutofit/>
          </a:bodyPr>
          <a:lstStyle/>
          <a:p>
            <a:r>
              <a:rPr lang="es-ES" b="0" dirty="0" err="1"/>
              <a:t>Testing</a:t>
            </a:r>
            <a:r>
              <a:rPr lang="es-ES" b="0" dirty="0"/>
              <a:t> con </a:t>
            </a:r>
            <a:r>
              <a:rPr lang="es-ES" b="0" dirty="0" err="1"/>
              <a:t>Jest</a:t>
            </a:r>
            <a:endParaRPr lang="es-ES" b="0"/>
          </a:p>
        </p:txBody>
      </p:sp>
      <p:sp>
        <p:nvSpPr>
          <p:cNvPr id="3" name="Marcador de contenido 2">
            <a:extLst>
              <a:ext uri="{FF2B5EF4-FFF2-40B4-BE49-F238E27FC236}">
                <a16:creationId xmlns:a16="http://schemas.microsoft.com/office/drawing/2014/main" id="{DB68197F-1A4D-CC93-E61E-563BC40E4BB5}"/>
              </a:ext>
            </a:extLst>
          </p:cNvPr>
          <p:cNvSpPr>
            <a:spLocks noGrp="1"/>
          </p:cNvSpPr>
          <p:nvPr>
            <p:ph idx="1"/>
          </p:nvPr>
        </p:nvSpPr>
        <p:spPr>
          <a:xfrm>
            <a:off x="818713" y="2413000"/>
            <a:ext cx="3835583" cy="3632200"/>
          </a:xfrm>
        </p:spPr>
        <p:txBody>
          <a:bodyPr>
            <a:normAutofit/>
          </a:bodyPr>
          <a:lstStyle/>
          <a:p>
            <a:r>
              <a:rPr lang="es-ES" sz="1600">
                <a:ea typeface="+mn-lt"/>
                <a:cs typeface="+mn-lt"/>
              </a:rPr>
              <a:t>Es un framework JavaScript de testing mantenido por Meta (Facebook).</a:t>
            </a:r>
          </a:p>
          <a:p>
            <a:r>
              <a:rPr lang="es-ES" sz="1600">
                <a:ea typeface="+mn-lt"/>
                <a:cs typeface="+mn-lt"/>
              </a:rPr>
              <a:t>La mayor ventaja que tiene es que no necesitas de mucha configuración inicial.</a:t>
            </a:r>
            <a:endParaRPr lang="es-ES" sz="1600"/>
          </a:p>
        </p:txBody>
      </p:sp>
      <p:pic>
        <p:nvPicPr>
          <p:cNvPr id="4" name="Imagen 4" descr="Texto&#10;&#10;Descripción generada automáticamente">
            <a:extLst>
              <a:ext uri="{FF2B5EF4-FFF2-40B4-BE49-F238E27FC236}">
                <a16:creationId xmlns:a16="http://schemas.microsoft.com/office/drawing/2014/main" id="{1A29EDFF-0E97-C83E-A8E9-4FFEC4987680}"/>
              </a:ext>
            </a:extLst>
          </p:cNvPr>
          <p:cNvPicPr>
            <a:picLocks noChangeAspect="1"/>
          </p:cNvPicPr>
          <p:nvPr/>
        </p:nvPicPr>
        <p:blipFill>
          <a:blip r:embed="rId2"/>
          <a:stretch>
            <a:fillRect/>
          </a:stretch>
        </p:blipFill>
        <p:spPr>
          <a:xfrm>
            <a:off x="5101851" y="2874899"/>
            <a:ext cx="6277349" cy="2792540"/>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18530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ADE580-50E5-B809-7C4C-F8B04B7CCB2D}"/>
              </a:ext>
            </a:extLst>
          </p:cNvPr>
          <p:cNvSpPr>
            <a:spLocks noGrp="1"/>
          </p:cNvSpPr>
          <p:nvPr>
            <p:ph type="title"/>
          </p:nvPr>
        </p:nvSpPr>
        <p:spPr>
          <a:xfrm>
            <a:off x="810000" y="447188"/>
            <a:ext cx="10571998" cy="970450"/>
          </a:xfrm>
        </p:spPr>
        <p:txBody>
          <a:bodyPr>
            <a:normAutofit/>
          </a:bodyPr>
          <a:lstStyle/>
          <a:p>
            <a:r>
              <a:rPr lang="es-ES" b="0" dirty="0" err="1"/>
              <a:t>Websockets</a:t>
            </a:r>
            <a:r>
              <a:rPr lang="es-ES" b="0" dirty="0"/>
              <a:t> y Socket.io</a:t>
            </a:r>
          </a:p>
        </p:txBody>
      </p:sp>
      <p:sp>
        <p:nvSpPr>
          <p:cNvPr id="3" name="Marcador de contenido 2">
            <a:extLst>
              <a:ext uri="{FF2B5EF4-FFF2-40B4-BE49-F238E27FC236}">
                <a16:creationId xmlns:a16="http://schemas.microsoft.com/office/drawing/2014/main" id="{D1319CF7-3055-79CF-9955-5AD591622CE7}"/>
              </a:ext>
            </a:extLst>
          </p:cNvPr>
          <p:cNvSpPr>
            <a:spLocks noGrp="1"/>
          </p:cNvSpPr>
          <p:nvPr>
            <p:ph idx="1"/>
          </p:nvPr>
        </p:nvSpPr>
        <p:spPr>
          <a:xfrm>
            <a:off x="818713" y="2413000"/>
            <a:ext cx="3835583" cy="3632200"/>
          </a:xfrm>
        </p:spPr>
        <p:txBody>
          <a:bodyPr>
            <a:normAutofit/>
          </a:bodyPr>
          <a:lstStyle/>
          <a:p>
            <a:r>
              <a:rPr lang="es-ES" sz="1500">
                <a:ea typeface="+mn-lt"/>
                <a:cs typeface="+mn-lt"/>
              </a:rPr>
              <a:t>WebSocket es una tecnología que proporciona un canal de comunicación bidireccional  sobre un único socket TCP. Está diseñada para ser implementada en navegadores y servidores web, pero puede utilizarse por cualquier aplicación cliente/servidor.</a:t>
            </a:r>
          </a:p>
          <a:p>
            <a:r>
              <a:rPr lang="es-ES" sz="1500">
                <a:ea typeface="+mn-lt"/>
                <a:cs typeface="+mn-lt"/>
              </a:rPr>
              <a:t>Socket.IO es una biblioteca de JavaScript basada en eventos para aplicaciones web en tiempo real. Permite la comunicación bidireccional en tiempo real entre clientes web y servidores.</a:t>
            </a:r>
            <a:endParaRPr lang="es-ES" sz="1500"/>
          </a:p>
        </p:txBody>
      </p:sp>
      <p:pic>
        <p:nvPicPr>
          <p:cNvPr id="4" name="Imagen 4" descr="Diagrama&#10;&#10;Descripción generada automáticamente">
            <a:extLst>
              <a:ext uri="{FF2B5EF4-FFF2-40B4-BE49-F238E27FC236}">
                <a16:creationId xmlns:a16="http://schemas.microsoft.com/office/drawing/2014/main" id="{908A8647-DCC8-BFD9-A47E-24EB9B1FBEDA}"/>
              </a:ext>
            </a:extLst>
          </p:cNvPr>
          <p:cNvPicPr>
            <a:picLocks noChangeAspect="1"/>
          </p:cNvPicPr>
          <p:nvPr/>
        </p:nvPicPr>
        <p:blipFill>
          <a:blip r:embed="rId2"/>
          <a:stretch>
            <a:fillRect/>
          </a:stretch>
        </p:blipFill>
        <p:spPr>
          <a:xfrm>
            <a:off x="5169172" y="2413000"/>
            <a:ext cx="6142707" cy="371633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542694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B61F4F-95F0-F71C-9E46-1383BDC37496}"/>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b="0" dirty="0"/>
              <a:t>Electron</a:t>
            </a:r>
          </a:p>
        </p:txBody>
      </p:sp>
      <p:sp>
        <p:nvSpPr>
          <p:cNvPr id="5" name="CuadroTexto 4">
            <a:extLst>
              <a:ext uri="{FF2B5EF4-FFF2-40B4-BE49-F238E27FC236}">
                <a16:creationId xmlns:a16="http://schemas.microsoft.com/office/drawing/2014/main" id="{40A0D1CA-60A5-6EB7-6CA9-DFB3BF760BC9}"/>
              </a:ext>
            </a:extLst>
          </p:cNvPr>
          <p:cNvSpPr txBox="1"/>
          <p:nvPr/>
        </p:nvSpPr>
        <p:spPr>
          <a:xfrm>
            <a:off x="808944" y="2413000"/>
            <a:ext cx="5362605" cy="3632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ct val="20000"/>
              </a:spcBef>
              <a:spcAft>
                <a:spcPts val="600"/>
              </a:spcAft>
              <a:buClr>
                <a:schemeClr val="accent1"/>
              </a:buClr>
              <a:buFont typeface="Wingdings 2" charset="2"/>
              <a:buChar char=""/>
            </a:pPr>
            <a:r>
              <a:rPr lang="en-US"/>
              <a:t>Es una plataforma para desarrollar aplicaciones de escritorio usando tecnologías web (HTML, CSS y JavaScript) creada y mantenida por Github.</a:t>
            </a:r>
          </a:p>
          <a:p>
            <a:pPr defTabSz="457200">
              <a:spcBef>
                <a:spcPct val="20000"/>
              </a:spcBef>
              <a:spcAft>
                <a:spcPts val="600"/>
              </a:spcAft>
              <a:buClr>
                <a:schemeClr val="accent1"/>
              </a:buClr>
              <a:buFont typeface="Wingdings 2" charset="2"/>
              <a:buChar char=""/>
            </a:pPr>
            <a:r>
              <a:rPr lang="en-US"/>
              <a:t> Electron. js funciona creando dos tipos de procesos, el proceso main y el proceso renderer . El proceso main engloba a los demás procesos de tipo renderer agregar texto</a:t>
            </a:r>
          </a:p>
        </p:txBody>
      </p:sp>
      <p:pic>
        <p:nvPicPr>
          <p:cNvPr id="6" name="Imagen 6">
            <a:extLst>
              <a:ext uri="{FF2B5EF4-FFF2-40B4-BE49-F238E27FC236}">
                <a16:creationId xmlns:a16="http://schemas.microsoft.com/office/drawing/2014/main" id="{90AD3C88-E0F7-99DF-A7F7-CE3BC4F5370B}"/>
              </a:ext>
            </a:extLst>
          </p:cNvPr>
          <p:cNvPicPr>
            <a:picLocks noChangeAspect="1"/>
          </p:cNvPicPr>
          <p:nvPr/>
        </p:nvPicPr>
        <p:blipFill>
          <a:blip r:embed="rId2"/>
          <a:stretch>
            <a:fillRect/>
          </a:stretch>
        </p:blipFill>
        <p:spPr>
          <a:xfrm>
            <a:off x="7871854" y="1"/>
            <a:ext cx="3325687" cy="4013025"/>
          </a:xfrm>
          <a:prstGeom prst="roundRect">
            <a:avLst>
              <a:gd name="adj" fmla="val 3876"/>
            </a:avLst>
          </a:prstGeom>
          <a:ln>
            <a:solidFill>
              <a:schemeClr val="accent1"/>
            </a:solidFill>
          </a:ln>
          <a:effectLst/>
        </p:spPr>
      </p:pic>
      <p:pic>
        <p:nvPicPr>
          <p:cNvPr id="4" name="Imagen 4">
            <a:extLst>
              <a:ext uri="{FF2B5EF4-FFF2-40B4-BE49-F238E27FC236}">
                <a16:creationId xmlns:a16="http://schemas.microsoft.com/office/drawing/2014/main" id="{73CD03B3-6210-51A2-0526-02951AAA06C0}"/>
              </a:ext>
            </a:extLst>
          </p:cNvPr>
          <p:cNvPicPr>
            <a:picLocks noGrp="1" noChangeAspect="1"/>
          </p:cNvPicPr>
          <p:nvPr>
            <p:ph idx="1"/>
          </p:nvPr>
        </p:nvPicPr>
        <p:blipFill>
          <a:blip r:embed="rId3"/>
          <a:stretch>
            <a:fillRect/>
          </a:stretch>
        </p:blipFill>
        <p:spPr>
          <a:xfrm>
            <a:off x="6173169" y="4013396"/>
            <a:ext cx="5912214" cy="274908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5381346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Panorámica</PresentationFormat>
  <Paragraphs>0</Paragraphs>
  <Slides>45</Slides>
  <Notes>0</Notes>
  <HiddenSlides>0</HiddenSlides>
  <MMClips>0</MMClips>
  <ScaleCrop>false</ScaleCrop>
  <HeadingPairs>
    <vt:vector size="4" baseType="variant">
      <vt:variant>
        <vt:lpstr>Tema</vt:lpstr>
      </vt:variant>
      <vt:variant>
        <vt:i4>1</vt:i4>
      </vt:variant>
      <vt:variant>
        <vt:lpstr>Títulos de diapositiva</vt:lpstr>
      </vt:variant>
      <vt:variant>
        <vt:i4>45</vt:i4>
      </vt:variant>
    </vt:vector>
  </HeadingPairs>
  <TitlesOfParts>
    <vt:vector size="46" baseType="lpstr">
      <vt:lpstr>Quotable</vt:lpstr>
      <vt:lpstr>Trabajo de final de grado</vt:lpstr>
      <vt:lpstr>Presentación de PowerPoint</vt:lpstr>
      <vt:lpstr>Tecnologías más importantes a destacar</vt:lpstr>
      <vt:lpstr>¿Por qué  una base de datos no relacional?</vt:lpstr>
      <vt:lpstr>MongoDB Atlas</vt:lpstr>
      <vt:lpstr>Presentación de PowerPoint</vt:lpstr>
      <vt:lpstr>Testing con Jest</vt:lpstr>
      <vt:lpstr>Websockets y Socket.io</vt:lpstr>
      <vt:lpstr>Electron</vt:lpstr>
      <vt:lpstr>Fase de diseño</vt:lpstr>
      <vt:lpstr>Diagrama de clases</vt:lpstr>
      <vt:lpstr>Boceto de la interfaz</vt:lpstr>
      <vt:lpstr>La interfaz final</vt:lpstr>
      <vt:lpstr>Proyecto con Node.Js</vt:lpstr>
      <vt:lpstr>Estructura del proyecto</vt:lpstr>
      <vt:lpstr>Algunas partes más importantes</vt:lpstr>
      <vt:lpstr>Algunas partes más importantes</vt:lpstr>
      <vt:lpstr>Algunas partes más importantes</vt:lpstr>
      <vt:lpstr>Algunas partes más importantes</vt:lpstr>
      <vt:lpstr>Algunas partes más importantes</vt:lpstr>
      <vt:lpstr>Documentación</vt:lpstr>
      <vt:lpstr>Proyecto con Angular</vt:lpstr>
      <vt:lpstr>Estructura del proyecto</vt:lpstr>
      <vt:lpstr>Algunas partes más importantes</vt:lpstr>
      <vt:lpstr>Algunas partes más importantes</vt:lpstr>
      <vt:lpstr>Algunas partes más importantes</vt:lpstr>
      <vt:lpstr>Algunas partes más importantes</vt:lpstr>
      <vt:lpstr>Algunos de los problemas encontrados</vt:lpstr>
      <vt:lpstr>Paso de datos entre componentes sin relación padre-hijo</vt:lpstr>
      <vt:lpstr>Varias peticiones HTTP a la API no funcionaban</vt:lpstr>
      <vt:lpstr>El patrón Observer</vt:lpstr>
      <vt:lpstr>Presentación de PowerPoint</vt:lpstr>
      <vt:lpstr>Presentación de PowerPoint</vt:lpstr>
      <vt:lpstr>Fase de empaquetado</vt:lpstr>
      <vt:lpstr>Docker y Docker Hub</vt:lpstr>
      <vt:lpstr>Docker  Compose</vt:lpstr>
      <vt:lpstr>Seguridad, Conexión Segura, SSL</vt:lpstr>
      <vt:lpstr>¿Qué es una conexión segura?</vt:lpstr>
      <vt:lpstr>¿Qué es el Certificado Digital?</vt:lpstr>
      <vt:lpstr>Explicación gráfica</vt:lpstr>
      <vt:lpstr>Fase de despliegue</vt:lpstr>
      <vt:lpstr>Presentación de PowerPoint</vt:lpstr>
      <vt:lpstr>Presentación de PowerPoint</vt:lpstr>
      <vt:lpstr>¿De qué manera se despliega ?</vt:lpstr>
      <vt:lpstr>Muchas gracias por atender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
  <cp:revision>842</cp:revision>
  <dcterms:created xsi:type="dcterms:W3CDTF">2022-06-10T22:53:46Z</dcterms:created>
  <dcterms:modified xsi:type="dcterms:W3CDTF">2022-06-11T18:53:57Z</dcterms:modified>
</cp:coreProperties>
</file>